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98" r:id="rId2"/>
    <p:sldId id="258" r:id="rId3"/>
    <p:sldId id="299" r:id="rId4"/>
    <p:sldId id="314" r:id="rId5"/>
    <p:sldId id="317" r:id="rId6"/>
    <p:sldId id="315" r:id="rId7"/>
    <p:sldId id="318" r:id="rId8"/>
    <p:sldId id="324" r:id="rId9"/>
    <p:sldId id="276" r:id="rId10"/>
    <p:sldId id="332" r:id="rId11"/>
    <p:sldId id="313" r:id="rId12"/>
    <p:sldId id="355" r:id="rId13"/>
    <p:sldId id="357" r:id="rId14"/>
    <p:sldId id="358" r:id="rId15"/>
    <p:sldId id="319" r:id="rId16"/>
    <p:sldId id="345" r:id="rId17"/>
    <p:sldId id="341" r:id="rId18"/>
    <p:sldId id="359" r:id="rId19"/>
    <p:sldId id="360" r:id="rId20"/>
    <p:sldId id="362" r:id="rId21"/>
    <p:sldId id="364" r:id="rId22"/>
    <p:sldId id="367" r:id="rId23"/>
    <p:sldId id="366" r:id="rId24"/>
    <p:sldId id="365" r:id="rId25"/>
    <p:sldId id="361" r:id="rId26"/>
    <p:sldId id="320" r:id="rId27"/>
    <p:sldId id="290" r:id="rId28"/>
    <p:sldId id="311" r:id="rId29"/>
    <p:sldId id="368" r:id="rId30"/>
    <p:sldId id="321"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8DE"/>
    <a:srgbClr val="DDF4FF"/>
    <a:srgbClr val="ECECEC"/>
    <a:srgbClr val="017188"/>
    <a:srgbClr val="919693"/>
    <a:srgbClr val="343C49"/>
    <a:srgbClr val="DAD9DE"/>
    <a:srgbClr val="6C7A84"/>
    <a:srgbClr val="84DEFC"/>
    <a:srgbClr val="F1FD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9F0D7-4ABF-4DCC-9B18-7D230A7D0F7B}" v="532" dt="2023-06-08T13:22:43.017"/>
    <p1510:client id="{49911A4B-B8E3-661B-C4BC-C7D1329A78DF}" v="30" dt="2023-06-08T13:34:03.675"/>
    <p1510:client id="{67862A48-211E-F487-FFD0-0B340B665360}" v="51" dt="2023-06-09T04:25:38.399"/>
    <p1510:client id="{96750CA1-EB7A-3879-EF86-C468AD695D28}" v="251" dt="2023-06-09T03:44:47.543"/>
    <p1510:client id="{A757E93D-BBC9-8178-E9D2-83DBF63FC9C2}" v="1135" dt="2023-06-09T00:24:53.208"/>
    <p1510:client id="{E21A1AC6-BA61-4C93-4F81-80473AF6A79E}" v="569" dt="2023-06-09T02:47:34.735"/>
    <p1510:client id="{FA8FAB3B-F566-46A7-9B26-5662DA5498A3}" v="600" dt="2023-06-09T04:34:14.46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1052" y="52"/>
      </p:cViewPr>
      <p:guideLst>
        <p:guide orient="horz" pos="225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5AEAF-8846-4A11-BF7A-E4A14C2F2D34}" type="datetimeFigureOut">
              <a:rPr lang="ko-KR" altLang="en-US" smtClean="0"/>
              <a:t>2023-06-09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30496-1A63-4DED-9640-D848AADBC2CA}" type="slidenum">
              <a:rPr lang="ko-KR" altLang="en-US" smtClean="0"/>
              <a:t>‹#›</a:t>
            </a:fld>
            <a:endParaRPr lang="ko-KR" altLang="en-US"/>
          </a:p>
        </p:txBody>
      </p:sp>
    </p:spTree>
    <p:extLst>
      <p:ext uri="{BB962C8B-B14F-4D97-AF65-F5344CB8AC3E}">
        <p14:creationId xmlns:p14="http://schemas.microsoft.com/office/powerpoint/2010/main" val="669894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This is table of content for today's presentation</a:t>
            </a:r>
          </a:p>
        </p:txBody>
      </p:sp>
      <p:sp>
        <p:nvSpPr>
          <p:cNvPr id="4" name="Slide Number Placeholder 3"/>
          <p:cNvSpPr>
            <a:spLocks noGrp="1"/>
          </p:cNvSpPr>
          <p:nvPr>
            <p:ph type="sldNum" sz="quarter" idx="5"/>
          </p:nvPr>
        </p:nvSpPr>
        <p:spPr/>
        <p:txBody>
          <a:bodyPr/>
          <a:lstStyle/>
          <a:p>
            <a:fld id="{C7630496-1A63-4DED-9640-D848AADBC2CA}" type="slidenum">
              <a:rPr lang="ko-KR" altLang="en-US" smtClean="0"/>
              <a:t>2</a:t>
            </a:fld>
            <a:endParaRPr lang="ko-KR" altLang="en-US"/>
          </a:p>
        </p:txBody>
      </p:sp>
    </p:spTree>
    <p:extLst>
      <p:ext uri="{BB962C8B-B14F-4D97-AF65-F5344CB8AC3E}">
        <p14:creationId xmlns:p14="http://schemas.microsoft.com/office/powerpoint/2010/main" val="135214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18</a:t>
            </a:fld>
            <a:endParaRPr lang="ko-KR" altLang="en-US"/>
          </a:p>
        </p:txBody>
      </p:sp>
    </p:spTree>
    <p:extLst>
      <p:ext uri="{BB962C8B-B14F-4D97-AF65-F5344CB8AC3E}">
        <p14:creationId xmlns:p14="http://schemas.microsoft.com/office/powerpoint/2010/main" val="204319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20</a:t>
            </a:fld>
            <a:endParaRPr lang="ko-KR" altLang="en-US"/>
          </a:p>
        </p:txBody>
      </p:sp>
    </p:spTree>
    <p:extLst>
      <p:ext uri="{BB962C8B-B14F-4D97-AF65-F5344CB8AC3E}">
        <p14:creationId xmlns:p14="http://schemas.microsoft.com/office/powerpoint/2010/main" val="413249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21</a:t>
            </a:fld>
            <a:endParaRPr lang="ko-KR" altLang="en-US"/>
          </a:p>
        </p:txBody>
      </p:sp>
    </p:spTree>
    <p:extLst>
      <p:ext uri="{BB962C8B-B14F-4D97-AF65-F5344CB8AC3E}">
        <p14:creationId xmlns:p14="http://schemas.microsoft.com/office/powerpoint/2010/main" val="3746590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22</a:t>
            </a:fld>
            <a:endParaRPr lang="ko-KR" altLang="en-US"/>
          </a:p>
        </p:txBody>
      </p:sp>
    </p:spTree>
    <p:extLst>
      <p:ext uri="{BB962C8B-B14F-4D97-AF65-F5344CB8AC3E}">
        <p14:creationId xmlns:p14="http://schemas.microsoft.com/office/powerpoint/2010/main" val="1587891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23</a:t>
            </a:fld>
            <a:endParaRPr lang="ko-KR" altLang="en-US"/>
          </a:p>
        </p:txBody>
      </p:sp>
    </p:spTree>
    <p:extLst>
      <p:ext uri="{BB962C8B-B14F-4D97-AF65-F5344CB8AC3E}">
        <p14:creationId xmlns:p14="http://schemas.microsoft.com/office/powerpoint/2010/main" val="65103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24</a:t>
            </a:fld>
            <a:endParaRPr lang="ko-KR" altLang="en-US"/>
          </a:p>
        </p:txBody>
      </p:sp>
    </p:spTree>
    <p:extLst>
      <p:ext uri="{BB962C8B-B14F-4D97-AF65-F5344CB8AC3E}">
        <p14:creationId xmlns:p14="http://schemas.microsoft.com/office/powerpoint/2010/main" val="3117865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25</a:t>
            </a:fld>
            <a:endParaRPr lang="ko-KR" altLang="en-US"/>
          </a:p>
        </p:txBody>
      </p:sp>
    </p:spTree>
    <p:extLst>
      <p:ext uri="{BB962C8B-B14F-4D97-AF65-F5344CB8AC3E}">
        <p14:creationId xmlns:p14="http://schemas.microsoft.com/office/powerpoint/2010/main" val="1663768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a:rPr>
              <a:t>A schematic diagram of the overall process. First, we recommend contents based through drama, webtoon, and movie datasets. After that, when the user provides information through registration and use, the collaborative filtering model is also used based on this. Finally, we plan to provide the items recommended by the two models in proportion to the information provided by the user.</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8</a:t>
            </a:fld>
            <a:endParaRPr lang="ko-KR" altLang="en-US"/>
          </a:p>
        </p:txBody>
      </p:sp>
    </p:spTree>
    <p:extLst>
      <p:ext uri="{BB962C8B-B14F-4D97-AF65-F5344CB8AC3E}">
        <p14:creationId xmlns:p14="http://schemas.microsoft.com/office/powerpoint/2010/main" val="2050243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We used amazon </a:t>
            </a:r>
            <a:r>
              <a:rPr lang="en-US" err="1"/>
              <a:t>lightshail</a:t>
            </a:r>
            <a:r>
              <a:rPr lang="en-US"/>
              <a:t>, provided by the amazon web service(</a:t>
            </a:r>
            <a:r>
              <a:rPr lang="en-US" err="1"/>
              <a:t>aws</a:t>
            </a:r>
            <a:r>
              <a:rPr lang="en-US"/>
              <a:t>), to create server instance. This instance includes MariaDB, which is basically same as MySQL, and phpMyAdmin and so on.</a:t>
            </a:r>
            <a:endParaRPr lang="ko-KR" altLang="en-US"/>
          </a:p>
          <a:p>
            <a:endParaRPr lang="en-US" altLang="ko-KR">
              <a:ea typeface="맑은 고딕"/>
            </a:endParaRPr>
          </a:p>
          <a:p>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9</a:t>
            </a:fld>
            <a:endParaRPr lang="ko-KR" altLang="en-US"/>
          </a:p>
        </p:txBody>
      </p:sp>
    </p:spTree>
    <p:extLst>
      <p:ext uri="{BB962C8B-B14F-4D97-AF65-F5344CB8AC3E}">
        <p14:creationId xmlns:p14="http://schemas.microsoft.com/office/powerpoint/2010/main" val="47180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0" i="0">
                <a:solidFill>
                  <a:srgbClr val="374151"/>
                </a:solidFill>
                <a:effectLst/>
                <a:latin typeface="Söhne"/>
              </a:rPr>
              <a:t>We used a framework called </a:t>
            </a:r>
            <a:r>
              <a:rPr lang="en-US" altLang="ko-KR" sz="2800" b="0" i="0" err="1">
                <a:solidFill>
                  <a:srgbClr val="374151"/>
                </a:solidFill>
                <a:effectLst/>
                <a:latin typeface="Söhne"/>
              </a:rPr>
              <a:t>recbole</a:t>
            </a:r>
            <a:r>
              <a:rPr lang="en-US" altLang="ko-KR" sz="2800" b="0" i="0">
                <a:solidFill>
                  <a:srgbClr val="374151"/>
                </a:solidFill>
                <a:effectLst/>
                <a:latin typeface="Söhne"/>
              </a:rPr>
              <a:t> for model training and item recommendation prediction. The experiments and training were conducted outside of the server, and the trained models were uploaded to the server for prediction. Since training on the server can cause resource and time issues, we modified the framework code to enable only inferencing on the server using the trained model.</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10</a:t>
            </a:fld>
            <a:endParaRPr lang="ko-KR" altLang="en-US"/>
          </a:p>
        </p:txBody>
      </p:sp>
    </p:spTree>
    <p:extLst>
      <p:ext uri="{BB962C8B-B14F-4D97-AF65-F5344CB8AC3E}">
        <p14:creationId xmlns:p14="http://schemas.microsoft.com/office/powerpoint/2010/main" val="98791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0" i="0">
                <a:solidFill>
                  <a:srgbClr val="374151"/>
                </a:solidFill>
                <a:effectLst/>
                <a:latin typeface="Söhne"/>
              </a:rPr>
              <a:t>BPR focuses on pairwise comparisons of items. During training, it samples pairs of items and user interactions. For each pair, BPR learns to predict whether the user prefers one item over the other based on their interactions. The goal is to learn embeddings that rank preferred items higher than non-preferred items for each user.</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12</a:t>
            </a:fld>
            <a:endParaRPr lang="ko-KR" altLang="en-US"/>
          </a:p>
        </p:txBody>
      </p:sp>
    </p:spTree>
    <p:extLst>
      <p:ext uri="{BB962C8B-B14F-4D97-AF65-F5344CB8AC3E}">
        <p14:creationId xmlns:p14="http://schemas.microsoft.com/office/powerpoint/2010/main" val="266294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sz="1800" kern="100">
                <a:ea typeface="맑은 고딕"/>
              </a:rPr>
              <a:t>For content base</a:t>
            </a: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13</a:t>
            </a:fld>
            <a:endParaRPr lang="ko-KR" altLang="en-US"/>
          </a:p>
        </p:txBody>
      </p:sp>
    </p:spTree>
    <p:extLst>
      <p:ext uri="{BB962C8B-B14F-4D97-AF65-F5344CB8AC3E}">
        <p14:creationId xmlns:p14="http://schemas.microsoft.com/office/powerpoint/2010/main" val="410048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I will briefly explain the models because it is difficult to explain them in detail due to the time limit. BPR is a method using matrix decomposition of matrices. It's a model that applies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fairwise</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loss to MF.</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14</a:t>
            </a:fld>
            <a:endParaRPr lang="ko-KR" altLang="en-US"/>
          </a:p>
        </p:txBody>
      </p:sp>
    </p:spTree>
    <p:extLst>
      <p:ext uri="{BB962C8B-B14F-4D97-AF65-F5344CB8AC3E}">
        <p14:creationId xmlns:p14="http://schemas.microsoft.com/office/powerpoint/2010/main" val="43996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These are metrics used in the experiments. They are performance indicators commonly used in recommendations. Recall is the true positive divided by the sum of true positive and false negative. Precision is the true positive divided by the sum of true positive and false positive. MRR and NDCG are metrics specifically used in recommendations and were used to include the recommendation order in the performance evaluation. If five contents are recommended, even if all five are included in the contents the user has seen, a model that recommends preferred items first is better, so a weighting method is used based on the recommendation order. Hit represents the proportion of users who have at least one hit item among all users.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16</a:t>
            </a:fld>
            <a:endParaRPr lang="ko-KR" altLang="en-US"/>
          </a:p>
        </p:txBody>
      </p:sp>
    </p:spTree>
    <p:extLst>
      <p:ext uri="{BB962C8B-B14F-4D97-AF65-F5344CB8AC3E}">
        <p14:creationId xmlns:p14="http://schemas.microsoft.com/office/powerpoint/2010/main" val="311733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t>
            </a:r>
            <a:r>
              <a:rPr lang="en-US" altLang="ko-KR" b="0" i="0">
                <a:solidFill>
                  <a:srgbClr val="374151"/>
                </a:solidFill>
                <a:effectLst/>
                <a:latin typeface="Söhne"/>
              </a:rPr>
              <a:t>In terms of performance metrics, </a:t>
            </a:r>
            <a:r>
              <a:rPr lang="en-US" altLang="ko-KR" b="0" i="0" err="1">
                <a:solidFill>
                  <a:srgbClr val="374151"/>
                </a:solidFill>
                <a:effectLst/>
                <a:latin typeface="Söhne"/>
              </a:rPr>
              <a:t>ItemKnn</a:t>
            </a:r>
            <a:r>
              <a:rPr lang="en-US" altLang="ko-KR" b="0" i="0">
                <a:solidFill>
                  <a:srgbClr val="374151"/>
                </a:solidFill>
                <a:effectLst/>
                <a:latin typeface="Söhne"/>
              </a:rPr>
              <a:t> showed the best performance. However, considering the inference time, </a:t>
            </a:r>
            <a:r>
              <a:rPr lang="en-US" altLang="ko-KR" b="0" i="0" err="1">
                <a:solidFill>
                  <a:srgbClr val="374151"/>
                </a:solidFill>
                <a:effectLst/>
                <a:latin typeface="Söhne"/>
              </a:rPr>
              <a:t>ItemKnn</a:t>
            </a:r>
            <a:r>
              <a:rPr lang="en-US" altLang="ko-KR" b="0" i="0">
                <a:solidFill>
                  <a:srgbClr val="374151"/>
                </a:solidFill>
                <a:effectLst/>
                <a:latin typeface="Söhne"/>
              </a:rPr>
              <a:t> took a significantly long time, which is not desirable for actual service deployment. Therefore, we selected BPR as the final model, which has a shorter inference time, taking into account the real-time service scenario.</a:t>
            </a:r>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17</a:t>
            </a:fld>
            <a:endParaRPr lang="ko-KR" altLang="en-US"/>
          </a:p>
        </p:txBody>
      </p:sp>
    </p:spTree>
    <p:extLst>
      <p:ext uri="{BB962C8B-B14F-4D97-AF65-F5344CB8AC3E}">
        <p14:creationId xmlns:p14="http://schemas.microsoft.com/office/powerpoint/2010/main" val="309752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CBCA8E-9333-1A22-8D6C-82B722AF14E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F4C31B4-6BE5-7C44-56EC-AF6EBE24A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707ABBF-32EF-7FE5-C7EC-6FC483CB38A4}"/>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BA6E8EED-C703-8DFF-8BC6-8E14E91FD3D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21FA66A-F5E6-3555-DD68-9418AB22D295}"/>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925378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59282-6318-1FDD-1EC2-338E85681B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E80E4C4-FFA8-A132-883C-2FFDEB6BC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8DAD9D8-45F8-071D-F97E-250AA36FE4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62BE8C-4F48-C745-0FF2-FEB9C3CD3E35}"/>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6" name="바닥글 개체 틀 5">
            <a:extLst>
              <a:ext uri="{FF2B5EF4-FFF2-40B4-BE49-F238E27FC236}">
                <a16:creationId xmlns:a16="http://schemas.microsoft.com/office/drawing/2014/main" id="{C0D7D53F-2E5E-FCE0-7FAB-0EF17EE23DC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2EF84C0-2B17-AD6D-5DBB-098367179837}"/>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47348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88ED6C-5183-A3FB-1A03-797A1D8CE78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9F050E2-AAE2-825E-6686-9B6F6531A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E3B9788-4959-86F2-9B63-0FD8A162A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F920C9-87ED-E541-CA6D-B8E4E8173079}"/>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6" name="바닥글 개체 틀 5">
            <a:extLst>
              <a:ext uri="{FF2B5EF4-FFF2-40B4-BE49-F238E27FC236}">
                <a16:creationId xmlns:a16="http://schemas.microsoft.com/office/drawing/2014/main" id="{B67A7335-EAEE-ACDB-396B-5B98DACCFB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B843874-E41E-D21C-891E-7BEBBCEAD2A6}"/>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90544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AE314F-E467-35EF-4F00-603D5830BC1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05E4629-7EB6-787C-5B77-44E349D7ED3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C9E16D5-3A7C-950D-70B1-30EB2D922A3C}"/>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4B4C0A0D-326F-2397-9114-A0D8DB699D2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F9F77D4-2B62-D295-622F-11DC5BEF6ADC}"/>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124326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6D5072C-363A-3523-AD61-1B211EF2515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BB27046-E80F-B9C6-5F50-974FBF8AB0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E7CC4A-74E9-CF69-1444-2EC892A6127D}"/>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A680EBEF-7225-ABF1-494A-172059F67D9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8DC465E-95E6-5FB7-F923-8A5054F8EAE8}"/>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087435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C2FDEE-C897-F129-D246-B32B8E95EE0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81E1BD4-D9D9-FEC7-0C3F-360852DB257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A6FE90-D859-F938-13E6-BAAA70C817B5}"/>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34DDF352-075F-272E-2F53-F85D6A9027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934B452-0FA6-383B-1481-59F5EB30DA84}"/>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0132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86095-1742-B860-1825-48029917101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7573687-87D8-7034-EF12-057997BAD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ECA4964-316D-BF52-3259-00D33469E2F6}"/>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0849A15B-A458-C5FD-C763-290E1647C9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B2925DD-0C98-0F0B-23D3-92672DBDD59C}"/>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424296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E967BC-4278-5FF8-8579-9466CAE98F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07E2CCE-5787-4972-0ADB-5ABD85810C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912C45C-2B58-6298-6D0D-1004932F2C7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2EF1905-C7DE-F249-27BA-8A1D1546574D}"/>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6" name="바닥글 개체 틀 5">
            <a:extLst>
              <a:ext uri="{FF2B5EF4-FFF2-40B4-BE49-F238E27FC236}">
                <a16:creationId xmlns:a16="http://schemas.microsoft.com/office/drawing/2014/main" id="{814E9606-DED8-A0C5-13E6-B8669EB3FB5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A837C64-B2C3-2E00-15E6-4CB954C5DC8F}"/>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729495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4B11D4-3611-61D6-5467-072C8CF789A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D1B5751-3842-6443-CC8C-32FC46DAA6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2AAB91A-8C96-5B49-0AE2-CCAFA98FFEA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EC570F-2EC3-BA5B-2B61-8701351AEE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7D72C66-37FF-5D37-D8DA-B3F4A01D3F5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E79DB17-00E3-CBB2-212E-4E184D7F7E7E}"/>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8" name="바닥글 개체 틀 7">
            <a:extLst>
              <a:ext uri="{FF2B5EF4-FFF2-40B4-BE49-F238E27FC236}">
                <a16:creationId xmlns:a16="http://schemas.microsoft.com/office/drawing/2014/main" id="{B0C0F0B4-B15D-70B5-4D8F-19A3D100DC9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DA8191F-8E35-311A-0ACC-7C51A3782409}"/>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81100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C14434-86EA-5F4D-DB5E-94C503F4A43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74701CB-78BD-8716-9B8E-9C655D983DB0}"/>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4" name="바닥글 개체 틀 3">
            <a:extLst>
              <a:ext uri="{FF2B5EF4-FFF2-40B4-BE49-F238E27FC236}">
                <a16:creationId xmlns:a16="http://schemas.microsoft.com/office/drawing/2014/main" id="{952565ED-13CF-5451-6FBE-204E065BC59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ABA4CA3-8260-23C9-B14D-2820F6E170A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69301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519683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69EA3E-9787-6A4F-6F0B-F6ADC809FB9C}"/>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a:solidFill>
                  <a:schemeClr val="tx1">
                    <a:lumMod val="75000"/>
                    <a:lumOff val="25000"/>
                  </a:schemeClr>
                </a:solidFill>
                <a:latin typeface="Arial" panose="020B0604020202020204" pitchFamily="34" charset="0"/>
                <a:cs typeface="Arial" panose="020B0604020202020204" pitchFamily="34" charset="0"/>
              </a:rPr>
              <a:t>ⓒSaebyeol Yu.</a:t>
            </a:r>
            <a:r>
              <a:rPr lang="ko-KR" altLang="en-US" sz="900">
                <a:solidFill>
                  <a:schemeClr val="tx1">
                    <a:lumMod val="75000"/>
                    <a:lumOff val="25000"/>
                  </a:schemeClr>
                </a:solidFill>
                <a:latin typeface="Arial" panose="020B0604020202020204" pitchFamily="34" charset="0"/>
                <a:cs typeface="Arial" panose="020B0604020202020204" pitchFamily="34" charset="0"/>
              </a:rPr>
              <a:t> </a:t>
            </a:r>
            <a:r>
              <a:rPr lang="en-US" altLang="ko-KR" sz="900" err="1">
                <a:solidFill>
                  <a:schemeClr val="tx1">
                    <a:lumMod val="75000"/>
                    <a:lumOff val="25000"/>
                  </a:schemeClr>
                </a:solidFill>
                <a:latin typeface="Arial" panose="020B0604020202020204" pitchFamily="34" charset="0"/>
                <a:cs typeface="Arial" panose="020B0604020202020204" pitchFamily="34" charset="0"/>
              </a:rPr>
              <a:t>Saebyeol’s</a:t>
            </a:r>
            <a:r>
              <a:rPr lang="ko-KR" altLang="en-US" sz="900">
                <a:solidFill>
                  <a:schemeClr val="tx1">
                    <a:lumMod val="75000"/>
                    <a:lumOff val="25000"/>
                  </a:schemeClr>
                </a:solidFill>
                <a:latin typeface="Arial" panose="020B0604020202020204" pitchFamily="34" charset="0"/>
                <a:cs typeface="Arial" panose="020B0604020202020204" pitchFamily="34" charset="0"/>
              </a:rPr>
              <a:t> </a:t>
            </a:r>
            <a:r>
              <a:rPr lang="en-US" altLang="ko-KR" sz="900">
                <a:solidFill>
                  <a:schemeClr val="tx1">
                    <a:lumMod val="75000"/>
                    <a:lumOff val="25000"/>
                  </a:schemeClr>
                </a:solidFill>
                <a:latin typeface="Arial" panose="020B0604020202020204" pitchFamily="34" charset="0"/>
                <a:cs typeface="Arial" panose="020B0604020202020204" pitchFamily="34" charset="0"/>
              </a:rPr>
              <a:t>PowerPoint</a:t>
            </a:r>
            <a:endParaRPr lang="ko-KR" altLang="en-US" sz="90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519683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69EA3E-9787-6A4F-6F0B-F6ADC809FB9C}"/>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2023-06-09</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2795873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4AD12C-E34C-2CFC-6012-AA49B50D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96D85B-6C15-7A9B-0C6D-8F0FF9582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6374A3F-C782-2EDE-055B-98C8434A0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EAAD8-1AEE-45A5-920F-D51CAF4BDD7D}" type="datetimeFigureOut">
              <a:rPr lang="ko-KR" altLang="en-US" smtClean="0"/>
              <a:t>2023-06-09</a:t>
            </a:fld>
            <a:endParaRPr lang="ko-KR" altLang="en-US"/>
          </a:p>
        </p:txBody>
      </p:sp>
      <p:sp>
        <p:nvSpPr>
          <p:cNvPr id="5" name="바닥글 개체 틀 4">
            <a:extLst>
              <a:ext uri="{FF2B5EF4-FFF2-40B4-BE49-F238E27FC236}">
                <a16:creationId xmlns:a16="http://schemas.microsoft.com/office/drawing/2014/main" id="{5249CC79-1BD6-A4E8-EA80-D5EE06E7BE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68DA7DB-5A38-8891-D878-570510BCBC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88159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5"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3FA9500-EA3E-B795-B595-3B720154412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236"/>
            <a:ext cx="12192000" cy="6858000"/>
          </a:xfrm>
          <a:prstGeom prst="rect">
            <a:avLst/>
          </a:prstGeom>
        </p:spPr>
      </p:pic>
      <p:grpSp>
        <p:nvGrpSpPr>
          <p:cNvPr id="17" name="그룹 16">
            <a:extLst>
              <a:ext uri="{FF2B5EF4-FFF2-40B4-BE49-F238E27FC236}">
                <a16:creationId xmlns:a16="http://schemas.microsoft.com/office/drawing/2014/main" id="{3F33F6C4-6B8E-C891-642C-0B19DC3BC471}"/>
              </a:ext>
            </a:extLst>
          </p:cNvPr>
          <p:cNvGrpSpPr/>
          <p:nvPr/>
        </p:nvGrpSpPr>
        <p:grpSpPr>
          <a:xfrm>
            <a:off x="-995313" y="1438508"/>
            <a:ext cx="13975332" cy="4493941"/>
            <a:chOff x="-1196035" y="1761893"/>
            <a:chExt cx="13975332" cy="4493941"/>
          </a:xfrm>
        </p:grpSpPr>
        <p:sp>
          <p:nvSpPr>
            <p:cNvPr id="13" name="타원 12">
              <a:extLst>
                <a:ext uri="{FF2B5EF4-FFF2-40B4-BE49-F238E27FC236}">
                  <a16:creationId xmlns:a16="http://schemas.microsoft.com/office/drawing/2014/main" id="{463D27EF-8904-9836-43AC-6F29128F1866}"/>
                </a:ext>
              </a:extLst>
            </p:cNvPr>
            <p:cNvSpPr/>
            <p:nvPr/>
          </p:nvSpPr>
          <p:spPr>
            <a:xfrm>
              <a:off x="-1196035" y="1761893"/>
              <a:ext cx="13975332" cy="3802565"/>
            </a:xfrm>
            <a:custGeom>
              <a:avLst/>
              <a:gdLst>
                <a:gd name="connsiteX0" fmla="*/ 0 w 13526429"/>
                <a:gd name="connsiteY0" fmla="*/ 2146610 h 4293219"/>
                <a:gd name="connsiteX1" fmla="*/ 6763215 w 13526429"/>
                <a:gd name="connsiteY1" fmla="*/ 0 h 4293219"/>
                <a:gd name="connsiteX2" fmla="*/ 13526430 w 13526429"/>
                <a:gd name="connsiteY2" fmla="*/ 2146610 h 4293219"/>
                <a:gd name="connsiteX3" fmla="*/ 6763215 w 13526429"/>
                <a:gd name="connsiteY3" fmla="*/ 4293220 h 4293219"/>
                <a:gd name="connsiteX4" fmla="*/ 0 w 13526429"/>
                <a:gd name="connsiteY4" fmla="*/ 2146610 h 4293219"/>
                <a:gd name="connsiteX0" fmla="*/ 0 w 13732399"/>
                <a:gd name="connsiteY0" fmla="*/ 2219094 h 4365704"/>
                <a:gd name="connsiteX1" fmla="*/ 6763215 w 13732399"/>
                <a:gd name="connsiteY1" fmla="*/ 72484 h 4365704"/>
                <a:gd name="connsiteX2" fmla="*/ 11519210 w 13732399"/>
                <a:gd name="connsiteY2" fmla="*/ 663499 h 4365704"/>
                <a:gd name="connsiteX3" fmla="*/ 13526430 w 13732399"/>
                <a:gd name="connsiteY3" fmla="*/ 2219094 h 4365704"/>
                <a:gd name="connsiteX4" fmla="*/ 6763215 w 13732399"/>
                <a:gd name="connsiteY4" fmla="*/ 4365704 h 4365704"/>
                <a:gd name="connsiteX5" fmla="*/ 0 w 13732399"/>
                <a:gd name="connsiteY5" fmla="*/ 2219094 h 4365704"/>
                <a:gd name="connsiteX0" fmla="*/ 190205 w 13922604"/>
                <a:gd name="connsiteY0" fmla="*/ 2219094 h 4365704"/>
                <a:gd name="connsiteX1" fmla="*/ 2308937 w 13922604"/>
                <a:gd name="connsiteY1" fmla="*/ 641195 h 4365704"/>
                <a:gd name="connsiteX2" fmla="*/ 6953420 w 13922604"/>
                <a:gd name="connsiteY2" fmla="*/ 72484 h 4365704"/>
                <a:gd name="connsiteX3" fmla="*/ 11709415 w 13922604"/>
                <a:gd name="connsiteY3" fmla="*/ 663499 h 4365704"/>
                <a:gd name="connsiteX4" fmla="*/ 13716635 w 13922604"/>
                <a:gd name="connsiteY4" fmla="*/ 2219094 h 4365704"/>
                <a:gd name="connsiteX5" fmla="*/ 6953420 w 13922604"/>
                <a:gd name="connsiteY5" fmla="*/ 4365704 h 4365704"/>
                <a:gd name="connsiteX6" fmla="*/ 190205 w 13922604"/>
                <a:gd name="connsiteY6" fmla="*/ 2219094 h 4365704"/>
                <a:gd name="connsiteX0" fmla="*/ 190205 w 13922604"/>
                <a:gd name="connsiteY0" fmla="*/ 2249946 h 4396556"/>
                <a:gd name="connsiteX1" fmla="*/ 2308937 w 13922604"/>
                <a:gd name="connsiteY1" fmla="*/ 672047 h 4396556"/>
                <a:gd name="connsiteX2" fmla="*/ 6953420 w 13922604"/>
                <a:gd name="connsiteY2" fmla="*/ 103336 h 4396556"/>
                <a:gd name="connsiteX3" fmla="*/ 11709415 w 13922604"/>
                <a:gd name="connsiteY3" fmla="*/ 694351 h 4396556"/>
                <a:gd name="connsiteX4" fmla="*/ 13716635 w 13922604"/>
                <a:gd name="connsiteY4" fmla="*/ 2249946 h 4396556"/>
                <a:gd name="connsiteX5" fmla="*/ 6953420 w 13922604"/>
                <a:gd name="connsiteY5" fmla="*/ 4396556 h 4396556"/>
                <a:gd name="connsiteX6" fmla="*/ 190205 w 13922604"/>
                <a:gd name="connsiteY6" fmla="*/ 2249946 h 4396556"/>
                <a:gd name="connsiteX0" fmla="*/ 165972 w 14255210"/>
                <a:gd name="connsiteY0" fmla="*/ 3677302 h 4587624"/>
                <a:gd name="connsiteX1" fmla="*/ 2641543 w 14255210"/>
                <a:gd name="connsiteY1" fmla="*/ 672047 h 4587624"/>
                <a:gd name="connsiteX2" fmla="*/ 7286026 w 14255210"/>
                <a:gd name="connsiteY2" fmla="*/ 103336 h 4587624"/>
                <a:gd name="connsiteX3" fmla="*/ 12042021 w 14255210"/>
                <a:gd name="connsiteY3" fmla="*/ 694351 h 4587624"/>
                <a:gd name="connsiteX4" fmla="*/ 14049241 w 14255210"/>
                <a:gd name="connsiteY4" fmla="*/ 2249946 h 4587624"/>
                <a:gd name="connsiteX5" fmla="*/ 7286026 w 14255210"/>
                <a:gd name="connsiteY5" fmla="*/ 4396556 h 4587624"/>
                <a:gd name="connsiteX6" fmla="*/ 165972 w 14255210"/>
                <a:gd name="connsiteY6" fmla="*/ 3677302 h 4587624"/>
                <a:gd name="connsiteX0" fmla="*/ 0 w 14089238"/>
                <a:gd name="connsiteY0" fmla="*/ 3741918 h 4652240"/>
                <a:gd name="connsiteX1" fmla="*/ 7120054 w 14089238"/>
                <a:gd name="connsiteY1" fmla="*/ 167952 h 4652240"/>
                <a:gd name="connsiteX2" fmla="*/ 11876049 w 14089238"/>
                <a:gd name="connsiteY2" fmla="*/ 758967 h 4652240"/>
                <a:gd name="connsiteX3" fmla="*/ 13883269 w 14089238"/>
                <a:gd name="connsiteY3" fmla="*/ 2314562 h 4652240"/>
                <a:gd name="connsiteX4" fmla="*/ 7120054 w 14089238"/>
                <a:gd name="connsiteY4" fmla="*/ 4461172 h 4652240"/>
                <a:gd name="connsiteX5" fmla="*/ 0 w 14089238"/>
                <a:gd name="connsiteY5" fmla="*/ 3741918 h 4652240"/>
                <a:gd name="connsiteX0" fmla="*/ 53613 w 14142851"/>
                <a:gd name="connsiteY0" fmla="*/ 3741918 h 5378453"/>
                <a:gd name="connsiteX1" fmla="*/ 7173667 w 14142851"/>
                <a:gd name="connsiteY1" fmla="*/ 167952 h 5378453"/>
                <a:gd name="connsiteX2" fmla="*/ 11929662 w 14142851"/>
                <a:gd name="connsiteY2" fmla="*/ 758967 h 5378453"/>
                <a:gd name="connsiteX3" fmla="*/ 13936882 w 14142851"/>
                <a:gd name="connsiteY3" fmla="*/ 2314562 h 5378453"/>
                <a:gd name="connsiteX4" fmla="*/ 4441618 w 14142851"/>
                <a:gd name="connsiteY4" fmla="*/ 5342118 h 5378453"/>
                <a:gd name="connsiteX5" fmla="*/ 53613 w 14142851"/>
                <a:gd name="connsiteY5" fmla="*/ 3741918 h 5378453"/>
                <a:gd name="connsiteX0" fmla="*/ 49412 w 14439733"/>
                <a:gd name="connsiteY0" fmla="*/ 2563278 h 5268573"/>
                <a:gd name="connsiteX1" fmla="*/ 7470549 w 14439733"/>
                <a:gd name="connsiteY1" fmla="*/ 93282 h 5268573"/>
                <a:gd name="connsiteX2" fmla="*/ 12226544 w 14439733"/>
                <a:gd name="connsiteY2" fmla="*/ 684297 h 5268573"/>
                <a:gd name="connsiteX3" fmla="*/ 14233764 w 14439733"/>
                <a:gd name="connsiteY3" fmla="*/ 2239892 h 5268573"/>
                <a:gd name="connsiteX4" fmla="*/ 4738500 w 14439733"/>
                <a:gd name="connsiteY4" fmla="*/ 5267448 h 5268573"/>
                <a:gd name="connsiteX5" fmla="*/ 49412 w 14439733"/>
                <a:gd name="connsiteY5" fmla="*/ 2563278 h 5268573"/>
                <a:gd name="connsiteX0" fmla="*/ 48591 w 14137567"/>
                <a:gd name="connsiteY0" fmla="*/ 2563278 h 5279198"/>
                <a:gd name="connsiteX1" fmla="*/ 7469728 w 14137567"/>
                <a:gd name="connsiteY1" fmla="*/ 93282 h 5279198"/>
                <a:gd name="connsiteX2" fmla="*/ 12225723 w 14137567"/>
                <a:gd name="connsiteY2" fmla="*/ 684297 h 5279198"/>
                <a:gd name="connsiteX3" fmla="*/ 13898407 w 14137567"/>
                <a:gd name="connsiteY3" fmla="*/ 3466527 h 5279198"/>
                <a:gd name="connsiteX4" fmla="*/ 4737679 w 14137567"/>
                <a:gd name="connsiteY4" fmla="*/ 5267448 h 5279198"/>
                <a:gd name="connsiteX5" fmla="*/ 48591 w 14137567"/>
                <a:gd name="connsiteY5" fmla="*/ 2563278 h 5279198"/>
                <a:gd name="connsiteX0" fmla="*/ 47458 w 13725908"/>
                <a:gd name="connsiteY0" fmla="*/ 2563278 h 5352790"/>
                <a:gd name="connsiteX1" fmla="*/ 7468595 w 13725908"/>
                <a:gd name="connsiteY1" fmla="*/ 93282 h 5352790"/>
                <a:gd name="connsiteX2" fmla="*/ 12224590 w 13725908"/>
                <a:gd name="connsiteY2" fmla="*/ 684297 h 5352790"/>
                <a:gd name="connsiteX3" fmla="*/ 13417772 w 13725908"/>
                <a:gd name="connsiteY3" fmla="*/ 4392078 h 5352790"/>
                <a:gd name="connsiteX4" fmla="*/ 4736546 w 13725908"/>
                <a:gd name="connsiteY4" fmla="*/ 5267448 h 5352790"/>
                <a:gd name="connsiteX5" fmla="*/ 47458 w 13725908"/>
                <a:gd name="connsiteY5" fmla="*/ 2563278 h 535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908" h="5352790">
                  <a:moveTo>
                    <a:pt x="47458" y="2563278"/>
                  </a:moveTo>
                  <a:cubicBezTo>
                    <a:pt x="502800" y="1700917"/>
                    <a:pt x="5439073" y="406445"/>
                    <a:pt x="7468595" y="93282"/>
                  </a:cubicBezTo>
                  <a:cubicBezTo>
                    <a:pt x="9498117" y="-219881"/>
                    <a:pt x="11097388" y="326529"/>
                    <a:pt x="12224590" y="684297"/>
                  </a:cubicBezTo>
                  <a:cubicBezTo>
                    <a:pt x="13351792" y="1042065"/>
                    <a:pt x="14210438" y="3775044"/>
                    <a:pt x="13417772" y="4392078"/>
                  </a:cubicBezTo>
                  <a:cubicBezTo>
                    <a:pt x="12625106" y="5009112"/>
                    <a:pt x="6964932" y="5572248"/>
                    <a:pt x="4736546" y="5267448"/>
                  </a:cubicBezTo>
                  <a:cubicBezTo>
                    <a:pt x="2508160" y="4962648"/>
                    <a:pt x="-407884" y="3425639"/>
                    <a:pt x="47458" y="2563278"/>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AD5E8FB-4ECB-0FE5-50F2-F9573239F5DA}"/>
                </a:ext>
              </a:extLst>
            </p:cNvPr>
            <p:cNvSpPr txBox="1"/>
            <p:nvPr/>
          </p:nvSpPr>
          <p:spPr>
            <a:xfrm>
              <a:off x="3940965" y="2967555"/>
              <a:ext cx="4800994" cy="830997"/>
            </a:xfrm>
            <a:prstGeom prst="rect">
              <a:avLst/>
            </a:prstGeom>
            <a:noFill/>
          </p:spPr>
          <p:txBody>
            <a:bodyPr wrap="none" lIns="91440" tIns="45720" rIns="91440" bIns="45720" rtlCol="0" anchor="t">
              <a:spAutoFit/>
            </a:bodyPr>
            <a:lstStyle/>
            <a:p>
              <a:pPr algn="ctr"/>
              <a:r>
                <a:rPr lang="en-US" altLang="ko-KR" sz="4800" b="1">
                  <a:solidFill>
                    <a:schemeClr val="bg1"/>
                  </a:solidFill>
                </a:rPr>
                <a:t>Final Presentation</a:t>
              </a:r>
              <a:endParaRPr lang="ko-KR" altLang="en-US" sz="4800" b="1">
                <a:solidFill>
                  <a:schemeClr val="bg1"/>
                </a:solidFill>
              </a:endParaRPr>
            </a:p>
          </p:txBody>
        </p:sp>
        <p:pic>
          <p:nvPicPr>
            <p:cNvPr id="15" name="그래픽 14" descr="가로줄로 채워진 원">
              <a:extLst>
                <a:ext uri="{FF2B5EF4-FFF2-40B4-BE49-F238E27FC236}">
                  <a16:creationId xmlns:a16="http://schemas.microsoft.com/office/drawing/2014/main" id="{4ACDD8B4-2ABA-CBFD-B8B9-F72065E5439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593" y="1761893"/>
              <a:ext cx="2202381" cy="2202381"/>
            </a:xfrm>
            <a:prstGeom prst="rect">
              <a:avLst/>
            </a:prstGeom>
          </p:spPr>
        </p:pic>
        <p:pic>
          <p:nvPicPr>
            <p:cNvPr id="16" name="그래픽 15" descr="가로줄로 채워진 원">
              <a:extLst>
                <a:ext uri="{FF2B5EF4-FFF2-40B4-BE49-F238E27FC236}">
                  <a16:creationId xmlns:a16="http://schemas.microsoft.com/office/drawing/2014/main" id="{2AFC23EE-49E4-D3E0-AC7B-3DADBE00C9D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1874" y="3695300"/>
              <a:ext cx="2560534" cy="2560534"/>
            </a:xfrm>
            <a:prstGeom prst="rect">
              <a:avLst/>
            </a:prstGeom>
          </p:spPr>
        </p:pic>
      </p:grpSp>
      <p:cxnSp>
        <p:nvCxnSpPr>
          <p:cNvPr id="19" name="직선 연결선 18">
            <a:extLst>
              <a:ext uri="{FF2B5EF4-FFF2-40B4-BE49-F238E27FC236}">
                <a16:creationId xmlns:a16="http://schemas.microsoft.com/office/drawing/2014/main" id="{1E728352-64C4-EA6C-25AD-65AC25FFE18B}"/>
              </a:ext>
            </a:extLst>
          </p:cNvPr>
          <p:cNvCxnSpPr>
            <a:cxnSpLocks/>
          </p:cNvCxnSpPr>
          <p:nvPr/>
        </p:nvCxnSpPr>
        <p:spPr>
          <a:xfrm>
            <a:off x="334536" y="345687"/>
            <a:ext cx="225254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C23AC2-38BE-535F-431B-4442BB7ABF4B}"/>
              </a:ext>
            </a:extLst>
          </p:cNvPr>
          <p:cNvSpPr txBox="1"/>
          <p:nvPr/>
        </p:nvSpPr>
        <p:spPr>
          <a:xfrm>
            <a:off x="10397989" y="6014752"/>
            <a:ext cx="1354730" cy="461665"/>
          </a:xfrm>
          <a:prstGeom prst="rect">
            <a:avLst/>
          </a:prstGeom>
          <a:noFill/>
        </p:spPr>
        <p:txBody>
          <a:bodyPr wrap="none" rtlCol="0">
            <a:spAutoFit/>
          </a:bodyPr>
          <a:lstStyle/>
          <a:p>
            <a:pPr algn="r"/>
            <a:r>
              <a:rPr lang="en-US" altLang="ko-KR" sz="2400">
                <a:solidFill>
                  <a:schemeClr val="bg1"/>
                </a:solidFill>
              </a:rPr>
              <a:t>Team:</a:t>
            </a:r>
            <a:r>
              <a:rPr lang="ko-KR" altLang="en-US" sz="2400">
                <a:solidFill>
                  <a:schemeClr val="bg1"/>
                </a:solidFill>
              </a:rPr>
              <a:t> </a:t>
            </a:r>
            <a:r>
              <a:rPr lang="en-US" altLang="ko-KR" sz="2400">
                <a:solidFill>
                  <a:schemeClr val="bg1"/>
                </a:solidFill>
              </a:rPr>
              <a:t>5G</a:t>
            </a:r>
            <a:endParaRPr lang="ko-KR" altLang="en-US" sz="2400">
              <a:solidFill>
                <a:schemeClr val="bg1"/>
              </a:solidFill>
            </a:endParaRPr>
          </a:p>
        </p:txBody>
      </p:sp>
    </p:spTree>
    <p:extLst>
      <p:ext uri="{BB962C8B-B14F-4D97-AF65-F5344CB8AC3E}">
        <p14:creationId xmlns:p14="http://schemas.microsoft.com/office/powerpoint/2010/main" val="376353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569084" cy="400110"/>
          </a:xfrm>
          <a:prstGeom prst="rect">
            <a:avLst/>
          </a:prstGeom>
          <a:noFill/>
        </p:spPr>
        <p:txBody>
          <a:bodyPr wrap="none" lIns="91440" tIns="45720" rIns="91440" bIns="45720" rtlCol="0" anchor="t">
            <a:spAutoFit/>
          </a:bodyPr>
          <a:lstStyle/>
          <a:p>
            <a:r>
              <a:rPr lang="en-US" altLang="ko-KR" sz="2000" b="1" spc="600" err="1">
                <a:solidFill>
                  <a:schemeClr val="accent1">
                    <a:lumMod val="50000"/>
                  </a:schemeClr>
                </a:solidFill>
              </a:rPr>
              <a:t>Recbole</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10" name="그림 9">
            <a:extLst>
              <a:ext uri="{FF2B5EF4-FFF2-40B4-BE49-F238E27FC236}">
                <a16:creationId xmlns:a16="http://schemas.microsoft.com/office/drawing/2014/main" id="{55368947-5218-9DC9-4BAD-5ADDE6E83FB4}"/>
              </a:ext>
            </a:extLst>
          </p:cNvPr>
          <p:cNvPicPr>
            <a:picLocks noChangeAspect="1"/>
          </p:cNvPicPr>
          <p:nvPr/>
        </p:nvPicPr>
        <p:blipFill>
          <a:blip r:embed="rId3"/>
          <a:stretch>
            <a:fillRect/>
          </a:stretch>
        </p:blipFill>
        <p:spPr>
          <a:xfrm>
            <a:off x="2118930" y="786943"/>
            <a:ext cx="8029434" cy="5416633"/>
          </a:xfrm>
          <a:prstGeom prst="rect">
            <a:avLst/>
          </a:prstGeom>
        </p:spPr>
      </p:pic>
    </p:spTree>
    <p:extLst>
      <p:ext uri="{BB962C8B-B14F-4D97-AF65-F5344CB8AC3E}">
        <p14:creationId xmlns:p14="http://schemas.microsoft.com/office/powerpoint/2010/main" val="19844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6323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Crawling</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1</a:t>
            </a:r>
            <a:endParaRPr lang="ko-KR" altLang="en-US" sz="1400">
              <a:solidFill>
                <a:schemeClr val="bg1"/>
              </a:solidFill>
            </a:endParaRPr>
          </a:p>
        </p:txBody>
      </p:sp>
      <p:pic>
        <p:nvPicPr>
          <p:cNvPr id="4" name="그림 5" descr="텍스트이(가) 표시된 사진&#10;&#10;자동 생성된 설명">
            <a:extLst>
              <a:ext uri="{FF2B5EF4-FFF2-40B4-BE49-F238E27FC236}">
                <a16:creationId xmlns:a16="http://schemas.microsoft.com/office/drawing/2014/main" id="{B5E209B0-AA6F-027A-2109-A4C7F4A6DAE4}"/>
              </a:ext>
            </a:extLst>
          </p:cNvPr>
          <p:cNvPicPr>
            <a:picLocks noChangeAspect="1"/>
          </p:cNvPicPr>
          <p:nvPr/>
        </p:nvPicPr>
        <p:blipFill>
          <a:blip r:embed="rId2"/>
          <a:stretch>
            <a:fillRect/>
          </a:stretch>
        </p:blipFill>
        <p:spPr>
          <a:xfrm>
            <a:off x="421944" y="990725"/>
            <a:ext cx="5940372" cy="2856981"/>
          </a:xfrm>
          <a:prstGeom prst="rect">
            <a:avLst/>
          </a:prstGeom>
        </p:spPr>
      </p:pic>
      <p:pic>
        <p:nvPicPr>
          <p:cNvPr id="7" name="그림 7" descr="테이블이(가) 표시된 사진&#10;&#10;자동 생성된 설명">
            <a:extLst>
              <a:ext uri="{FF2B5EF4-FFF2-40B4-BE49-F238E27FC236}">
                <a16:creationId xmlns:a16="http://schemas.microsoft.com/office/drawing/2014/main" id="{7AFA2BCA-B59F-68E6-A32A-60726ED8CBC4}"/>
              </a:ext>
            </a:extLst>
          </p:cNvPr>
          <p:cNvPicPr>
            <a:picLocks noChangeAspect="1"/>
          </p:cNvPicPr>
          <p:nvPr/>
        </p:nvPicPr>
        <p:blipFill>
          <a:blip r:embed="rId3"/>
          <a:stretch>
            <a:fillRect/>
          </a:stretch>
        </p:blipFill>
        <p:spPr>
          <a:xfrm>
            <a:off x="1618043" y="1652710"/>
            <a:ext cx="7141012" cy="2858323"/>
          </a:xfrm>
          <a:prstGeom prst="rect">
            <a:avLst/>
          </a:prstGeom>
        </p:spPr>
      </p:pic>
      <p:sp>
        <p:nvSpPr>
          <p:cNvPr id="6" name="TextBox 5">
            <a:extLst>
              <a:ext uri="{FF2B5EF4-FFF2-40B4-BE49-F238E27FC236}">
                <a16:creationId xmlns:a16="http://schemas.microsoft.com/office/drawing/2014/main" id="{5990D235-F971-5865-47ED-E71EB688D743}"/>
              </a:ext>
            </a:extLst>
          </p:cNvPr>
          <p:cNvSpPr txBox="1"/>
          <p:nvPr/>
        </p:nvSpPr>
        <p:spPr>
          <a:xfrm>
            <a:off x="6128774" y="4903661"/>
            <a:ext cx="49029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More than 22407 contents data collected only 10741 data was used.</a:t>
            </a:r>
          </a:p>
          <a:p>
            <a:pPr marL="285750" indent="-285750">
              <a:buFont typeface="Arial"/>
              <a:buChar char="•"/>
            </a:pPr>
            <a:endParaRPr lang="en-US"/>
          </a:p>
          <a:p>
            <a:pPr marL="285750" indent="-285750">
              <a:buFont typeface="Arial"/>
              <a:buChar char="•"/>
            </a:pPr>
            <a:r>
              <a:rPr lang="en-US"/>
              <a:t>5000 user preference data for training</a:t>
            </a:r>
          </a:p>
        </p:txBody>
      </p:sp>
      <p:pic>
        <p:nvPicPr>
          <p:cNvPr id="8" name="Picture 8">
            <a:extLst>
              <a:ext uri="{FF2B5EF4-FFF2-40B4-BE49-F238E27FC236}">
                <a16:creationId xmlns:a16="http://schemas.microsoft.com/office/drawing/2014/main" id="{6B1A9D05-4ADC-E78C-C0F7-904C82D37A7D}"/>
              </a:ext>
            </a:extLst>
          </p:cNvPr>
          <p:cNvPicPr>
            <a:picLocks noChangeAspect="1"/>
          </p:cNvPicPr>
          <p:nvPr/>
        </p:nvPicPr>
        <p:blipFill>
          <a:blip r:embed="rId4"/>
          <a:stretch>
            <a:fillRect/>
          </a:stretch>
        </p:blipFill>
        <p:spPr>
          <a:xfrm>
            <a:off x="3399183" y="3170745"/>
            <a:ext cx="6402154" cy="1730935"/>
          </a:xfrm>
          <a:prstGeom prst="rect">
            <a:avLst/>
          </a:prstGeom>
        </p:spPr>
      </p:pic>
      <p:pic>
        <p:nvPicPr>
          <p:cNvPr id="9" name="Picture 9">
            <a:extLst>
              <a:ext uri="{FF2B5EF4-FFF2-40B4-BE49-F238E27FC236}">
                <a16:creationId xmlns:a16="http://schemas.microsoft.com/office/drawing/2014/main" id="{B2E13A4F-38CB-2935-A0C2-B7F35CCB35A8}"/>
              </a:ext>
            </a:extLst>
          </p:cNvPr>
          <p:cNvPicPr>
            <a:picLocks noChangeAspect="1"/>
          </p:cNvPicPr>
          <p:nvPr/>
        </p:nvPicPr>
        <p:blipFill>
          <a:blip r:embed="rId5"/>
          <a:stretch>
            <a:fillRect/>
          </a:stretch>
        </p:blipFill>
        <p:spPr>
          <a:xfrm>
            <a:off x="3048000" y="4896477"/>
            <a:ext cx="2581836" cy="1341210"/>
          </a:xfrm>
          <a:prstGeom prst="rect">
            <a:avLst/>
          </a:prstGeom>
        </p:spPr>
      </p:pic>
      <p:pic>
        <p:nvPicPr>
          <p:cNvPr id="10" name="Picture 10">
            <a:extLst>
              <a:ext uri="{FF2B5EF4-FFF2-40B4-BE49-F238E27FC236}">
                <a16:creationId xmlns:a16="http://schemas.microsoft.com/office/drawing/2014/main" id="{B1542566-6840-BEF2-D7B3-54898C2210E9}"/>
              </a:ext>
            </a:extLst>
          </p:cNvPr>
          <p:cNvPicPr>
            <a:picLocks noChangeAspect="1"/>
          </p:cNvPicPr>
          <p:nvPr/>
        </p:nvPicPr>
        <p:blipFill>
          <a:blip r:embed="rId6"/>
          <a:stretch>
            <a:fillRect/>
          </a:stretch>
        </p:blipFill>
        <p:spPr>
          <a:xfrm>
            <a:off x="9036423" y="871503"/>
            <a:ext cx="2294965" cy="435419"/>
          </a:xfrm>
          <a:prstGeom prst="rect">
            <a:avLst/>
          </a:prstGeom>
        </p:spPr>
      </p:pic>
      <p:pic>
        <p:nvPicPr>
          <p:cNvPr id="11" name="Picture 11">
            <a:extLst>
              <a:ext uri="{FF2B5EF4-FFF2-40B4-BE49-F238E27FC236}">
                <a16:creationId xmlns:a16="http://schemas.microsoft.com/office/drawing/2014/main" id="{301ACCBE-3E56-3199-A6B0-AF756B6B87EA}"/>
              </a:ext>
            </a:extLst>
          </p:cNvPr>
          <p:cNvPicPr>
            <a:picLocks noChangeAspect="1"/>
          </p:cNvPicPr>
          <p:nvPr/>
        </p:nvPicPr>
        <p:blipFill>
          <a:blip r:embed="rId7"/>
          <a:stretch>
            <a:fillRect/>
          </a:stretch>
        </p:blipFill>
        <p:spPr>
          <a:xfrm>
            <a:off x="7915834" y="667871"/>
            <a:ext cx="842683" cy="842683"/>
          </a:xfrm>
          <a:prstGeom prst="rect">
            <a:avLst/>
          </a:prstGeom>
        </p:spPr>
      </p:pic>
      <p:pic>
        <p:nvPicPr>
          <p:cNvPr id="13" name="Picture 13">
            <a:extLst>
              <a:ext uri="{FF2B5EF4-FFF2-40B4-BE49-F238E27FC236}">
                <a16:creationId xmlns:a16="http://schemas.microsoft.com/office/drawing/2014/main" id="{A719B5AF-5C50-0076-5328-B7A6C8890993}"/>
              </a:ext>
            </a:extLst>
          </p:cNvPr>
          <p:cNvPicPr>
            <a:picLocks noChangeAspect="1"/>
          </p:cNvPicPr>
          <p:nvPr/>
        </p:nvPicPr>
        <p:blipFill>
          <a:blip r:embed="rId8"/>
          <a:stretch>
            <a:fillRect/>
          </a:stretch>
        </p:blipFill>
        <p:spPr>
          <a:xfrm>
            <a:off x="9063318" y="1656812"/>
            <a:ext cx="2743200" cy="854964"/>
          </a:xfrm>
          <a:prstGeom prst="rect">
            <a:avLst/>
          </a:prstGeom>
        </p:spPr>
      </p:pic>
    </p:spTree>
    <p:extLst>
      <p:ext uri="{BB962C8B-B14F-4D97-AF65-F5344CB8AC3E}">
        <p14:creationId xmlns:p14="http://schemas.microsoft.com/office/powerpoint/2010/main" val="32218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649811"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BPR(MF)</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1026" name="Picture 2" descr="Standard Models: Overview — Merlin Models documentation">
            <a:extLst>
              <a:ext uri="{FF2B5EF4-FFF2-40B4-BE49-F238E27FC236}">
                <a16:creationId xmlns:a16="http://schemas.microsoft.com/office/drawing/2014/main" id="{E8F505C1-B188-3923-3FC5-6A039BC407E8}"/>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52690" y="651793"/>
            <a:ext cx="8266545" cy="4649932"/>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7" descr="텍스트이(가) 표시된 사진&#10;&#10;자동 생성된 설명">
            <a:extLst>
              <a:ext uri="{FF2B5EF4-FFF2-40B4-BE49-F238E27FC236}">
                <a16:creationId xmlns:a16="http://schemas.microsoft.com/office/drawing/2014/main" id="{62016DB3-34C3-0F66-ADBA-31FE13AB92F4}"/>
              </a:ext>
            </a:extLst>
          </p:cNvPr>
          <p:cNvPicPr>
            <a:picLocks noChangeAspect="1"/>
          </p:cNvPicPr>
          <p:nvPr/>
        </p:nvPicPr>
        <p:blipFill>
          <a:blip r:embed="rId4"/>
          <a:stretch>
            <a:fillRect/>
          </a:stretch>
        </p:blipFill>
        <p:spPr>
          <a:xfrm>
            <a:off x="3090768" y="4871799"/>
            <a:ext cx="6441687" cy="1083098"/>
          </a:xfrm>
          <a:prstGeom prst="rect">
            <a:avLst/>
          </a:prstGeom>
        </p:spPr>
      </p:pic>
      <p:pic>
        <p:nvPicPr>
          <p:cNvPr id="9" name="그림 9" descr="텍스트이(가) 표시된 사진&#10;&#10;자동 생성된 설명">
            <a:extLst>
              <a:ext uri="{FF2B5EF4-FFF2-40B4-BE49-F238E27FC236}">
                <a16:creationId xmlns:a16="http://schemas.microsoft.com/office/drawing/2014/main" id="{0E54B049-C2F5-D130-6EC9-3F52D084D19F}"/>
              </a:ext>
            </a:extLst>
          </p:cNvPr>
          <p:cNvPicPr>
            <a:picLocks noChangeAspect="1"/>
          </p:cNvPicPr>
          <p:nvPr/>
        </p:nvPicPr>
        <p:blipFill>
          <a:blip r:embed="rId5"/>
          <a:stretch>
            <a:fillRect/>
          </a:stretch>
        </p:blipFill>
        <p:spPr>
          <a:xfrm>
            <a:off x="3269362" y="5954897"/>
            <a:ext cx="3837645" cy="810786"/>
          </a:xfrm>
          <a:prstGeom prst="rect">
            <a:avLst/>
          </a:prstGeom>
        </p:spPr>
      </p:pic>
    </p:spTree>
    <p:extLst>
      <p:ext uri="{BB962C8B-B14F-4D97-AF65-F5344CB8AC3E}">
        <p14:creationId xmlns:p14="http://schemas.microsoft.com/office/powerpoint/2010/main" val="21758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7342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Sentence Bert</a:t>
            </a:r>
            <a:endParaRPr lang="en-US" alt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6" name="Picture 6">
            <a:extLst>
              <a:ext uri="{FF2B5EF4-FFF2-40B4-BE49-F238E27FC236}">
                <a16:creationId xmlns:a16="http://schemas.microsoft.com/office/drawing/2014/main" id="{0B0AC80D-7E18-166D-B5C4-41013BEA6E44}"/>
              </a:ext>
            </a:extLst>
          </p:cNvPr>
          <p:cNvPicPr>
            <a:picLocks noChangeAspect="1"/>
          </p:cNvPicPr>
          <p:nvPr/>
        </p:nvPicPr>
        <p:blipFill>
          <a:blip r:embed="rId3"/>
          <a:stretch>
            <a:fillRect/>
          </a:stretch>
        </p:blipFill>
        <p:spPr>
          <a:xfrm>
            <a:off x="461617" y="1117142"/>
            <a:ext cx="6950764" cy="4391802"/>
          </a:xfrm>
          <a:prstGeom prst="rect">
            <a:avLst/>
          </a:prstGeom>
        </p:spPr>
      </p:pic>
      <p:sp>
        <p:nvSpPr>
          <p:cNvPr id="7" name="TextBox 6">
            <a:extLst>
              <a:ext uri="{FF2B5EF4-FFF2-40B4-BE49-F238E27FC236}">
                <a16:creationId xmlns:a16="http://schemas.microsoft.com/office/drawing/2014/main" id="{DF5CCFC6-432B-A948-728F-B17A9F4572C4}"/>
              </a:ext>
            </a:extLst>
          </p:cNvPr>
          <p:cNvSpPr txBox="1"/>
          <p:nvPr/>
        </p:nvSpPr>
        <p:spPr>
          <a:xfrm>
            <a:off x="7697305" y="2208694"/>
            <a:ext cx="37437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Mean pooling</a:t>
            </a:r>
          </a:p>
          <a:p>
            <a:pPr marL="285750" indent="-285750">
              <a:buFont typeface="Arial"/>
              <a:buChar char="•"/>
            </a:pPr>
            <a:r>
              <a:rPr lang="en-US"/>
              <a:t>BERT-base configuration</a:t>
            </a:r>
          </a:p>
          <a:p>
            <a:pPr marL="285750" indent="-285750">
              <a:buFont typeface="Arial"/>
              <a:buChar char="•"/>
            </a:pPr>
            <a:r>
              <a:rPr lang="en-US"/>
              <a:t>Max sequence Length: 256</a:t>
            </a:r>
          </a:p>
        </p:txBody>
      </p:sp>
      <p:sp>
        <p:nvSpPr>
          <p:cNvPr id="8" name="TextBox 7">
            <a:extLst>
              <a:ext uri="{FF2B5EF4-FFF2-40B4-BE49-F238E27FC236}">
                <a16:creationId xmlns:a16="http://schemas.microsoft.com/office/drawing/2014/main" id="{516809C7-BF79-E9CE-9E42-8137739A6195}"/>
              </a:ext>
            </a:extLst>
          </p:cNvPr>
          <p:cNvSpPr txBox="1"/>
          <p:nvPr/>
        </p:nvSpPr>
        <p:spPr>
          <a:xfrm>
            <a:off x="4669182" y="50004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4444"/>
                </a:solidFill>
                <a:latin typeface="MJXc-TeX-main-R"/>
              </a:rPr>
              <a:t>       = 4950</a:t>
            </a:r>
            <a:endParaRPr lang="en-US"/>
          </a:p>
        </p:txBody>
      </p:sp>
      <p:sp>
        <p:nvSpPr>
          <p:cNvPr id="9" name="TextBox 8">
            <a:extLst>
              <a:ext uri="{FF2B5EF4-FFF2-40B4-BE49-F238E27FC236}">
                <a16:creationId xmlns:a16="http://schemas.microsoft.com/office/drawing/2014/main" id="{17395C33-6A75-7F80-1D23-6C462A871DAC}"/>
              </a:ext>
            </a:extLst>
          </p:cNvPr>
          <p:cNvSpPr txBox="1"/>
          <p:nvPr/>
        </p:nvSpPr>
        <p:spPr>
          <a:xfrm>
            <a:off x="1930399" y="50004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4444"/>
                </a:solidFill>
                <a:latin typeface="MJXc-TeX-main-R"/>
              </a:rPr>
              <a:t>100</a:t>
            </a:r>
            <a:endParaRPr lang="en-US"/>
          </a:p>
        </p:txBody>
      </p:sp>
      <p:sp>
        <p:nvSpPr>
          <p:cNvPr id="10" name="TextBox 9">
            <a:extLst>
              <a:ext uri="{FF2B5EF4-FFF2-40B4-BE49-F238E27FC236}">
                <a16:creationId xmlns:a16="http://schemas.microsoft.com/office/drawing/2014/main" id="{323FE23E-A913-E6E1-337E-11B8BCB52D73}"/>
              </a:ext>
            </a:extLst>
          </p:cNvPr>
          <p:cNvSpPr txBox="1"/>
          <p:nvPr/>
        </p:nvSpPr>
        <p:spPr>
          <a:xfrm>
            <a:off x="1344707" y="1192306"/>
            <a:ext cx="81847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Sentence-BERT: Sentence Embeddings using Siamese BERT-Networks(2019)</a:t>
            </a:r>
            <a:endParaRPr lang="en-US" sz="120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99CC49-5FB1-6C46-8A4E-3464BB4CC4A0}"/>
                  </a:ext>
                </a:extLst>
              </p:cNvPr>
              <p:cNvSpPr txBox="1"/>
              <p:nvPr/>
            </p:nvSpPr>
            <p:spPr>
              <a:xfrm>
                <a:off x="4451167" y="5023883"/>
                <a:ext cx="5874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ko-KR" b="0" i="1" smtClean="0">
                              <a:latin typeface="Cambria Math" panose="02040503050406030204" pitchFamily="18" charset="0"/>
                            </a:rPr>
                          </m:ctrlPr>
                        </m:sPrePr>
                        <m:sub>
                          <m:r>
                            <a:rPr lang="en-US" altLang="ko-KR" b="0" i="1" smtClean="0">
                              <a:latin typeface="Cambria Math" panose="02040503050406030204" pitchFamily="18" charset="0"/>
                            </a:rPr>
                            <m:t>100</m:t>
                          </m:r>
                        </m:sub>
                        <m:sup>
                          <m:r>
                            <a:rPr lang="en-US" altLang="ko-KR" b="0" i="1" smtClean="0">
                              <a:latin typeface="Cambria Math" panose="02040503050406030204" pitchFamily="18" charset="0"/>
                            </a:rPr>
                            <m:t> </m:t>
                          </m:r>
                        </m:sup>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2</m:t>
                              </m:r>
                            </m:sub>
                          </m:sSub>
                        </m:e>
                      </m:sPre>
                    </m:oMath>
                  </m:oMathPara>
                </a14:m>
                <a:endParaRPr lang="ko-KR" altLang="en-US"/>
              </a:p>
            </p:txBody>
          </p:sp>
        </mc:Choice>
        <mc:Fallback xmlns="">
          <p:sp>
            <p:nvSpPr>
              <p:cNvPr id="4" name="TextBox 3">
                <a:extLst>
                  <a:ext uri="{FF2B5EF4-FFF2-40B4-BE49-F238E27FC236}">
                    <a16:creationId xmlns:a16="http://schemas.microsoft.com/office/drawing/2014/main" id="{9299CC49-5FB1-6C46-8A4E-3464BB4CC4A0}"/>
                  </a:ext>
                </a:extLst>
              </p:cNvPr>
              <p:cNvSpPr txBox="1">
                <a:spLocks noRot="1" noChangeAspect="1" noMove="1" noResize="1" noEditPoints="1" noAdjustHandles="1" noChangeArrowheads="1" noChangeShapeType="1" noTextEdit="1"/>
              </p:cNvSpPr>
              <p:nvPr/>
            </p:nvSpPr>
            <p:spPr>
              <a:xfrm>
                <a:off x="4451167" y="5023883"/>
                <a:ext cx="587469" cy="276999"/>
              </a:xfrm>
              <a:prstGeom prst="rect">
                <a:avLst/>
              </a:prstGeom>
              <a:blipFill>
                <a:blip r:embed="rId4"/>
                <a:stretch>
                  <a:fillRect l="-2062" r="-4124" b="-17391"/>
                </a:stretch>
              </a:blipFill>
            </p:spPr>
            <p:txBody>
              <a:bodyPr/>
              <a:lstStyle/>
              <a:p>
                <a:r>
                  <a:rPr lang="en-US">
                    <a:noFill/>
                  </a:rPr>
                  <a:t> </a:t>
                </a:r>
              </a:p>
            </p:txBody>
          </p:sp>
        </mc:Fallback>
      </mc:AlternateContent>
    </p:spTree>
    <p:extLst>
      <p:ext uri="{BB962C8B-B14F-4D97-AF65-F5344CB8AC3E}">
        <p14:creationId xmlns:p14="http://schemas.microsoft.com/office/powerpoint/2010/main" val="30022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7342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Sentence Bert</a:t>
            </a:r>
            <a:endParaRPr lang="en-US" alt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8" name="Picture 9">
            <a:extLst>
              <a:ext uri="{FF2B5EF4-FFF2-40B4-BE49-F238E27FC236}">
                <a16:creationId xmlns:a16="http://schemas.microsoft.com/office/drawing/2014/main" id="{A23585E8-E14B-BD19-0598-29A3C7CCA0B8}"/>
              </a:ext>
            </a:extLst>
          </p:cNvPr>
          <p:cNvPicPr>
            <a:picLocks noChangeAspect="1"/>
          </p:cNvPicPr>
          <p:nvPr/>
        </p:nvPicPr>
        <p:blipFill>
          <a:blip r:embed="rId3"/>
          <a:stretch>
            <a:fillRect/>
          </a:stretch>
        </p:blipFill>
        <p:spPr>
          <a:xfrm>
            <a:off x="4626428" y="1979340"/>
            <a:ext cx="7489370" cy="4085862"/>
          </a:xfrm>
          <a:prstGeom prst="rect">
            <a:avLst/>
          </a:prstGeom>
        </p:spPr>
      </p:pic>
      <p:sp>
        <p:nvSpPr>
          <p:cNvPr id="6" name="TextBox 5">
            <a:extLst>
              <a:ext uri="{FF2B5EF4-FFF2-40B4-BE49-F238E27FC236}">
                <a16:creationId xmlns:a16="http://schemas.microsoft.com/office/drawing/2014/main" id="{FF569B6E-DE2D-3D46-F519-0CA2DAB08681}"/>
              </a:ext>
            </a:extLst>
          </p:cNvPr>
          <p:cNvSpPr txBox="1"/>
          <p:nvPr/>
        </p:nvSpPr>
        <p:spPr>
          <a:xfrm>
            <a:off x="903514" y="1208314"/>
            <a:ext cx="9514112"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err="1">
                <a:ea typeface="+mn-lt"/>
                <a:cs typeface="+mn-lt"/>
              </a:rPr>
              <a:t>KorSTS</a:t>
            </a:r>
            <a:r>
              <a:rPr lang="en-US" sz="2400">
                <a:ea typeface="+mn-lt"/>
                <a:cs typeface="+mn-lt"/>
              </a:rPr>
              <a:t>(Semantic Textual Similarity) by </a:t>
            </a:r>
            <a:r>
              <a:rPr lang="en-US" sz="2400" err="1">
                <a:ea typeface="+mn-lt"/>
                <a:cs typeface="+mn-lt"/>
              </a:rPr>
              <a:t>KakaoBrain</a:t>
            </a:r>
          </a:p>
          <a:p>
            <a:r>
              <a:rPr lang="en-US" sz="1400"/>
              <a:t>       - </a:t>
            </a:r>
            <a:r>
              <a:rPr lang="en-US" sz="1200" err="1"/>
              <a:t>KorNLI</a:t>
            </a:r>
            <a:r>
              <a:rPr lang="en-US" sz="1400"/>
              <a:t> and </a:t>
            </a:r>
            <a:r>
              <a:rPr lang="en-US" sz="1400" err="1"/>
              <a:t>KorSTS</a:t>
            </a:r>
            <a:r>
              <a:rPr lang="en-US" sz="1400"/>
              <a:t>: New Benchmark Datasets for Korean Natural Language Understanding(2020)</a:t>
            </a:r>
          </a:p>
          <a:p>
            <a:pPr marL="285750" indent="-285750">
              <a:buFont typeface="Arial"/>
              <a:buChar char="•"/>
            </a:pPr>
            <a:endParaRPr lang="en-US" sz="2400"/>
          </a:p>
          <a:p>
            <a:pPr marL="742950" lvl="1" indent="-285750">
              <a:buFont typeface="Arial"/>
              <a:buChar char="•"/>
            </a:pPr>
            <a:r>
              <a:rPr lang="en-US"/>
              <a:t>Total : 8,628</a:t>
            </a:r>
          </a:p>
          <a:p>
            <a:pPr marL="742950" lvl="1" indent="-285750">
              <a:buFont typeface="Arial"/>
              <a:buChar char="•"/>
            </a:pPr>
            <a:r>
              <a:rPr lang="en-US"/>
              <a:t>Train : 5,749</a:t>
            </a:r>
          </a:p>
          <a:p>
            <a:pPr marL="742950" lvl="1" indent="-285750">
              <a:buFont typeface="Arial"/>
              <a:buChar char="•"/>
            </a:pPr>
            <a:r>
              <a:rPr lang="en-US"/>
              <a:t>Valid : 1,500</a:t>
            </a:r>
          </a:p>
          <a:p>
            <a:pPr marL="742950" lvl="1" indent="-285750">
              <a:buFont typeface="Arial"/>
              <a:buChar char="•"/>
            </a:pPr>
            <a:r>
              <a:rPr lang="en-US"/>
              <a:t>Test : 1,379</a:t>
            </a:r>
          </a:p>
        </p:txBody>
      </p:sp>
      <p:sp>
        <p:nvSpPr>
          <p:cNvPr id="7" name="TextBox 6">
            <a:extLst>
              <a:ext uri="{FF2B5EF4-FFF2-40B4-BE49-F238E27FC236}">
                <a16:creationId xmlns:a16="http://schemas.microsoft.com/office/drawing/2014/main" id="{98E11650-D2FD-EA3D-71EC-B7BBACF3C845}"/>
              </a:ext>
            </a:extLst>
          </p:cNvPr>
          <p:cNvSpPr txBox="1"/>
          <p:nvPr/>
        </p:nvSpPr>
        <p:spPr>
          <a:xfrm>
            <a:off x="1545770" y="1077685"/>
            <a:ext cx="2971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EC1CA8B-6530-A66B-EB09-A9369565D695}"/>
              </a:ext>
            </a:extLst>
          </p:cNvPr>
          <p:cNvSpPr txBox="1"/>
          <p:nvPr/>
        </p:nvSpPr>
        <p:spPr>
          <a:xfrm>
            <a:off x="1295400" y="4310744"/>
            <a:ext cx="39732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Batch size: 16</a:t>
            </a:r>
          </a:p>
          <a:p>
            <a:pPr marL="285750" indent="-285750">
              <a:buFont typeface="Arial"/>
              <a:buChar char="•"/>
            </a:pPr>
            <a:r>
              <a:rPr lang="en-US"/>
              <a:t>Epoch : 10 (early stopping)</a:t>
            </a:r>
          </a:p>
          <a:p>
            <a:pPr marL="285750" indent="-285750">
              <a:buFont typeface="Arial"/>
              <a:buChar char="•"/>
            </a:pPr>
            <a:r>
              <a:rPr lang="en-US"/>
              <a:t>Learning rate : 1e-5</a:t>
            </a:r>
          </a:p>
          <a:p>
            <a:pPr marL="285750" indent="-285750">
              <a:buFont typeface="Arial"/>
              <a:buChar char="•"/>
            </a:pPr>
            <a:endParaRPr lang="en-US"/>
          </a:p>
          <a:p>
            <a:pPr marL="285750" indent="-285750">
              <a:buFont typeface="Arial"/>
              <a:buChar char="•"/>
            </a:pPr>
            <a:r>
              <a:rPr lang="en-US"/>
              <a:t>MSE Loss</a:t>
            </a:r>
          </a:p>
          <a:p>
            <a:pPr marL="285750" indent="-285750">
              <a:buFont typeface="Arial"/>
              <a:buChar char="•"/>
            </a:pPr>
            <a:r>
              <a:rPr lang="en-US"/>
              <a:t>Adam Optimizer</a:t>
            </a:r>
          </a:p>
        </p:txBody>
      </p:sp>
    </p:spTree>
    <p:extLst>
      <p:ext uri="{BB962C8B-B14F-4D97-AF65-F5344CB8AC3E}">
        <p14:creationId xmlns:p14="http://schemas.microsoft.com/office/powerpoint/2010/main" val="9065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2131096" cy="1053574"/>
            <a:chOff x="3803546" y="2667813"/>
            <a:chExt cx="2131096"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2131096" cy="584775"/>
            </a:xfrm>
            <a:prstGeom prst="rect">
              <a:avLst/>
            </a:prstGeom>
            <a:noFill/>
          </p:spPr>
          <p:txBody>
            <a:bodyPr wrap="none" lIns="91440" tIns="45720" rIns="91440" bIns="45720" rtlCol="0" anchor="t">
              <a:spAutoFit/>
            </a:bodyPr>
            <a:lstStyle/>
            <a:p>
              <a:r>
                <a:rPr lang="en-US" altLang="ko-KR" sz="3200" b="1">
                  <a:solidFill>
                    <a:schemeClr val="bg1"/>
                  </a:solidFill>
                </a:rPr>
                <a:t>Evaluations</a:t>
              </a: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rtlCol="0">
              <a:spAutoFit/>
            </a:bodyPr>
            <a:lstStyle/>
            <a:p>
              <a:r>
                <a:rPr lang="en-US" altLang="ko-KR" sz="2000">
                  <a:solidFill>
                    <a:schemeClr val="bg1"/>
                  </a:solidFill>
                </a:rPr>
                <a:t>Part 4</a:t>
              </a:r>
              <a:endParaRPr lang="ko-KR" altLang="en-US" sz="2000">
                <a:solidFill>
                  <a:schemeClr val="bg1"/>
                </a:solidFill>
              </a:endParaRPr>
            </a:p>
          </p:txBody>
        </p:sp>
      </p:grpSp>
    </p:spTree>
    <p:extLst>
      <p:ext uri="{BB962C8B-B14F-4D97-AF65-F5344CB8AC3E}">
        <p14:creationId xmlns:p14="http://schemas.microsoft.com/office/powerpoint/2010/main" val="38218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527854" cy="400110"/>
          </a:xfrm>
          <a:prstGeom prst="rect">
            <a:avLst/>
          </a:prstGeom>
          <a:noFill/>
        </p:spPr>
        <p:txBody>
          <a:bodyPr wrap="none" rtlCol="0">
            <a:spAutoFit/>
          </a:bodyPr>
          <a:lstStyle/>
          <a:p>
            <a:r>
              <a:rPr lang="en-US" altLang="ko-KR" sz="2000" b="1" spc="600">
                <a:solidFill>
                  <a:schemeClr val="accent1">
                    <a:lumMod val="50000"/>
                  </a:schemeClr>
                </a:solidFill>
              </a:rPr>
              <a:t>Metrics</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sp>
        <p:nvSpPr>
          <p:cNvPr id="7" name="TextBox 6">
            <a:extLst>
              <a:ext uri="{FF2B5EF4-FFF2-40B4-BE49-F238E27FC236}">
                <a16:creationId xmlns:a16="http://schemas.microsoft.com/office/drawing/2014/main" id="{811526C7-5982-DCBB-64EA-F52A183B1934}"/>
              </a:ext>
            </a:extLst>
          </p:cNvPr>
          <p:cNvSpPr txBox="1"/>
          <p:nvPr/>
        </p:nvSpPr>
        <p:spPr>
          <a:xfrm>
            <a:off x="1138906" y="1313150"/>
            <a:ext cx="3962367" cy="5940088"/>
          </a:xfrm>
          <a:prstGeom prst="rect">
            <a:avLst/>
          </a:prstGeom>
          <a:noFill/>
        </p:spPr>
        <p:txBody>
          <a:bodyPr wrap="square" rtlCol="0">
            <a:spAutoFit/>
          </a:bodyPr>
          <a:lstStyle/>
          <a:p>
            <a:pPr marL="342900" indent="-342900">
              <a:buFont typeface="Wingdings" panose="05000000000000000000" pitchFamily="2" charset="2"/>
              <a:buChar char="Ø"/>
            </a:pPr>
            <a:r>
              <a:rPr lang="en-US" altLang="ko-KR" b="1">
                <a:solidFill>
                  <a:srgbClr val="0070C0"/>
                </a:solidFill>
              </a:rPr>
              <a:t>Recall</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Precision</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MRR</a:t>
            </a:r>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p:txBody>
      </p:sp>
      <p:pic>
        <p:nvPicPr>
          <p:cNvPr id="1026" name="Picture 2" descr="추천시스템 평가 지표 - 1 (Precision@K / Recall@K) | 너드팩토리 블로그">
            <a:extLst>
              <a:ext uri="{FF2B5EF4-FFF2-40B4-BE49-F238E27FC236}">
                <a16:creationId xmlns:a16="http://schemas.microsoft.com/office/drawing/2014/main" id="{6B342D41-508C-7C98-773A-C79C5148667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18368" y="1529009"/>
            <a:ext cx="2317433" cy="10456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94E31-1151-AF08-01D8-6462E1A14C06}"/>
              </a:ext>
            </a:extLst>
          </p:cNvPr>
          <p:cNvSpPr txBox="1"/>
          <p:nvPr/>
        </p:nvSpPr>
        <p:spPr>
          <a:xfrm>
            <a:off x="7001846" y="1313150"/>
            <a:ext cx="4914851" cy="4247317"/>
          </a:xfrm>
          <a:prstGeom prst="rect">
            <a:avLst/>
          </a:prstGeom>
          <a:noFill/>
        </p:spPr>
        <p:txBody>
          <a:bodyPr wrap="square">
            <a:spAutoFit/>
          </a:bodyPr>
          <a:lstStyle/>
          <a:p>
            <a:pPr marL="342900" indent="-342900">
              <a:buFont typeface="Wingdings" panose="05000000000000000000" pitchFamily="2" charset="2"/>
              <a:buChar char="Ø"/>
            </a:pPr>
            <a:r>
              <a:rPr lang="en-US" altLang="ko-KR" b="1">
                <a:solidFill>
                  <a:srgbClr val="0070C0"/>
                </a:solidFill>
              </a:rPr>
              <a:t>NDCG</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endParaRPr lang="en-US" altLang="ko-KR" b="1">
              <a:solidFill>
                <a:srgbClr val="0070C0"/>
              </a:solidFill>
            </a:endParaRPr>
          </a:p>
          <a:p>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Hit</a:t>
            </a:r>
          </a:p>
        </p:txBody>
      </p:sp>
      <p:pic>
        <p:nvPicPr>
          <p:cNvPr id="1028" name="Picture 4" descr="추천시스템 평가 지표 - 1 (Precision@K / Recall@K) | 너드팩토리 블로그">
            <a:extLst>
              <a:ext uri="{FF2B5EF4-FFF2-40B4-BE49-F238E27FC236}">
                <a16:creationId xmlns:a16="http://schemas.microsoft.com/office/drawing/2014/main" id="{29A5AF8A-6AC1-EA56-3F65-FA39A65761FD}"/>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385633" y="3429000"/>
            <a:ext cx="2582904" cy="899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推荐系统中的MRR指标_甘木甘木的博客-CSDN博客">
            <a:extLst>
              <a:ext uri="{FF2B5EF4-FFF2-40B4-BE49-F238E27FC236}">
                <a16:creationId xmlns:a16="http://schemas.microsoft.com/office/drawing/2014/main" id="{D0B68E71-E2AE-95BE-7046-8CA8BB3F7BC7}"/>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2194486" y="5328991"/>
            <a:ext cx="3157509" cy="9607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grais Études sociales assistance discounted cumulative gain louange  Induire Demandeur">
            <a:extLst>
              <a:ext uri="{FF2B5EF4-FFF2-40B4-BE49-F238E27FC236}">
                <a16:creationId xmlns:a16="http://schemas.microsoft.com/office/drawing/2014/main" id="{220F0561-7C9C-DEF9-D1B4-D84A243C9DC7}"/>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09038" y="1622323"/>
            <a:ext cx="3700465" cy="29364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추천시스템] 성능 평가 방법 - Precision, Recall, NDCG, Hit Rate, MAE, RMSE">
            <a:extLst>
              <a:ext uri="{FF2B5EF4-FFF2-40B4-BE49-F238E27FC236}">
                <a16:creationId xmlns:a16="http://schemas.microsoft.com/office/drawing/2014/main" id="{E3FDDE0D-A8A3-4EAA-5EEA-1B247D428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038" y="5437119"/>
            <a:ext cx="3682103" cy="74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290260" cy="400110"/>
          </a:xfrm>
          <a:prstGeom prst="rect">
            <a:avLst/>
          </a:prstGeom>
          <a:noFill/>
        </p:spPr>
        <p:txBody>
          <a:bodyPr wrap="none" rtlCol="0">
            <a:spAutoFit/>
          </a:bodyPr>
          <a:lstStyle/>
          <a:p>
            <a:r>
              <a:rPr lang="en-US" altLang="ko-KR" sz="2000" b="1" spc="600">
                <a:solidFill>
                  <a:schemeClr val="accent1">
                    <a:lumMod val="50000"/>
                  </a:schemeClr>
                </a:solidFill>
              </a:rPr>
              <a:t>Model evaluation</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graphicFrame>
        <p:nvGraphicFramePr>
          <p:cNvPr id="12" name="표 6">
            <a:extLst>
              <a:ext uri="{FF2B5EF4-FFF2-40B4-BE49-F238E27FC236}">
                <a16:creationId xmlns:a16="http://schemas.microsoft.com/office/drawing/2014/main" id="{4B77FD47-6123-8272-E34D-A129DB9203D3}"/>
              </a:ext>
            </a:extLst>
          </p:cNvPr>
          <p:cNvGraphicFramePr>
            <a:graphicFrameLocks noGrp="1"/>
          </p:cNvGraphicFramePr>
          <p:nvPr>
            <p:extLst>
              <p:ext uri="{D42A27DB-BD31-4B8C-83A1-F6EECF244321}">
                <p14:modId xmlns:p14="http://schemas.microsoft.com/office/powerpoint/2010/main" val="255396126"/>
              </p:ext>
            </p:extLst>
          </p:nvPr>
        </p:nvGraphicFramePr>
        <p:xfrm>
          <a:off x="1409109" y="2049412"/>
          <a:ext cx="8926380" cy="3150660"/>
        </p:xfrm>
        <a:graphic>
          <a:graphicData uri="http://schemas.openxmlformats.org/drawingml/2006/table">
            <a:tbl>
              <a:tblPr>
                <a:tableStyleId>{5C22544A-7EE6-4342-B048-85BDC9FD1C3A}</a:tableStyleId>
              </a:tblPr>
              <a:tblGrid>
                <a:gridCol w="1785276">
                  <a:extLst>
                    <a:ext uri="{9D8B030D-6E8A-4147-A177-3AD203B41FA5}">
                      <a16:colId xmlns:a16="http://schemas.microsoft.com/office/drawing/2014/main" val="3030208947"/>
                    </a:ext>
                  </a:extLst>
                </a:gridCol>
                <a:gridCol w="1785276">
                  <a:extLst>
                    <a:ext uri="{9D8B030D-6E8A-4147-A177-3AD203B41FA5}">
                      <a16:colId xmlns:a16="http://schemas.microsoft.com/office/drawing/2014/main" val="2885736104"/>
                    </a:ext>
                  </a:extLst>
                </a:gridCol>
                <a:gridCol w="1785276">
                  <a:extLst>
                    <a:ext uri="{9D8B030D-6E8A-4147-A177-3AD203B41FA5}">
                      <a16:colId xmlns:a16="http://schemas.microsoft.com/office/drawing/2014/main" val="3115592851"/>
                    </a:ext>
                  </a:extLst>
                </a:gridCol>
                <a:gridCol w="1785276">
                  <a:extLst>
                    <a:ext uri="{9D8B030D-6E8A-4147-A177-3AD203B41FA5}">
                      <a16:colId xmlns:a16="http://schemas.microsoft.com/office/drawing/2014/main" val="3344621596"/>
                    </a:ext>
                  </a:extLst>
                </a:gridCol>
                <a:gridCol w="1785276">
                  <a:extLst>
                    <a:ext uri="{9D8B030D-6E8A-4147-A177-3AD203B41FA5}">
                      <a16:colId xmlns:a16="http://schemas.microsoft.com/office/drawing/2014/main" val="3163550462"/>
                    </a:ext>
                  </a:extLst>
                </a:gridCol>
              </a:tblGrid>
              <a:tr h="525110">
                <a:tc>
                  <a:txBody>
                    <a:bodyPr/>
                    <a:lstStyle/>
                    <a:p>
                      <a:pPr algn="ctr" latinLnBrk="1"/>
                      <a:r>
                        <a:rPr lang="en-US" altLang="ko-KR" b="1">
                          <a:solidFill>
                            <a:schemeClr val="tx1"/>
                          </a:solidFill>
                        </a:rPr>
                        <a:t>MODEL</a:t>
                      </a:r>
                      <a:endParaRPr lang="ko-KR" altLang="en-US" b="1">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Recall@10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MRR@10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NDCG@10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Precision@10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7755209"/>
                  </a:ext>
                </a:extLst>
              </a:tr>
              <a:tr h="525110">
                <a:tc>
                  <a:txBody>
                    <a:bodyPr/>
                    <a:lstStyle/>
                    <a:p>
                      <a:pPr algn="ctr" latinLnBrk="1"/>
                      <a:r>
                        <a:rPr lang="en-US" altLang="ko-KR" b="1">
                          <a:solidFill>
                            <a:schemeClr val="tx1"/>
                          </a:solidFill>
                        </a:rPr>
                        <a:t>Pop</a:t>
                      </a:r>
                      <a:endParaRPr lang="ko-KR" altLang="en-US" b="1">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0.0379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 0.2585</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0.1008</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0.0859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74359832"/>
                  </a:ext>
                </a:extLst>
              </a:tr>
              <a:tr h="525110">
                <a:tc>
                  <a:txBody>
                    <a:bodyPr/>
                    <a:lstStyle/>
                    <a:p>
                      <a:pPr algn="ctr" latinLnBrk="1"/>
                      <a:r>
                        <a:rPr lang="en-US" altLang="ko-KR" b="1">
                          <a:solidFill>
                            <a:schemeClr val="tx1"/>
                          </a:solidFill>
                        </a:rPr>
                        <a:t>BPR</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E8DE"/>
                    </a:solidFill>
                  </a:tcPr>
                </a:tc>
                <a:tc>
                  <a:txBody>
                    <a:bodyPr/>
                    <a:lstStyle/>
                    <a:p>
                      <a:pPr algn="ctr" latinLnBrk="1"/>
                      <a:r>
                        <a:rPr lang="en-US" altLang="ko-KR">
                          <a:solidFill>
                            <a:schemeClr val="tx1"/>
                          </a:solidFill>
                        </a:rPr>
                        <a:t>0.0409</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E8DE"/>
                    </a:solidFill>
                  </a:tcPr>
                </a:tc>
                <a:tc>
                  <a:txBody>
                    <a:bodyPr/>
                    <a:lstStyle/>
                    <a:p>
                      <a:pPr algn="ctr" latinLnBrk="1"/>
                      <a:r>
                        <a:rPr lang="en-US" altLang="ko-KR">
                          <a:solidFill>
                            <a:schemeClr val="tx1"/>
                          </a:solidFill>
                        </a:rPr>
                        <a:t>0.2745</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E8DE"/>
                    </a:solidFill>
                  </a:tcPr>
                </a:tc>
                <a:tc>
                  <a:txBody>
                    <a:bodyPr/>
                    <a:lstStyle/>
                    <a:p>
                      <a:pPr algn="ctr" latinLnBrk="1"/>
                      <a:r>
                        <a:rPr lang="en-US" altLang="ko-KR">
                          <a:solidFill>
                            <a:schemeClr val="tx1"/>
                          </a:solidFill>
                        </a:rPr>
                        <a:t>0.1123</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E8DE"/>
                    </a:solidFill>
                  </a:tcPr>
                </a:tc>
                <a:tc>
                  <a:txBody>
                    <a:bodyPr/>
                    <a:lstStyle/>
                    <a:p>
                      <a:pPr algn="ctr" latinLnBrk="1"/>
                      <a:r>
                        <a:rPr lang="en-US" altLang="ko-KR">
                          <a:solidFill>
                            <a:schemeClr val="tx1"/>
                          </a:solidFill>
                        </a:rPr>
                        <a:t>0.0976</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solidFill>
                      <a:srgbClr val="F0E8DE"/>
                    </a:solidFill>
                  </a:tcPr>
                </a:tc>
                <a:extLst>
                  <a:ext uri="{0D108BD9-81ED-4DB2-BD59-A6C34878D82A}">
                    <a16:rowId xmlns:a16="http://schemas.microsoft.com/office/drawing/2014/main" val="2981384615"/>
                  </a:ext>
                </a:extLst>
              </a:tr>
              <a:tr h="525110">
                <a:tc>
                  <a:txBody>
                    <a:bodyPr/>
                    <a:lstStyle/>
                    <a:p>
                      <a:pPr algn="ctr" latinLnBrk="1"/>
                      <a:r>
                        <a:rPr lang="en-US" altLang="ko-KR" b="1" u="sng" err="1">
                          <a:solidFill>
                            <a:schemeClr val="tx1"/>
                          </a:solidFill>
                        </a:rPr>
                        <a:t>ItemKnn</a:t>
                      </a:r>
                      <a:endParaRPr lang="ko-KR" altLang="en-US" u="sng">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0.059</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0.3811</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0.1655</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0.1404</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2051707752"/>
                  </a:ext>
                </a:extLst>
              </a:tr>
              <a:tr h="525110">
                <a:tc>
                  <a:txBody>
                    <a:bodyPr/>
                    <a:lstStyle/>
                    <a:p>
                      <a:pPr algn="ctr" latinLnBrk="1"/>
                      <a:r>
                        <a:rPr lang="en-US" altLang="ko-KR" b="1" err="1">
                          <a:solidFill>
                            <a:schemeClr val="tx1"/>
                          </a:solidFill>
                        </a:rPr>
                        <a:t>NeuMF</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0.0408</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b="0">
                          <a:solidFill>
                            <a:schemeClr val="tx1"/>
                          </a:solidFill>
                        </a:rPr>
                        <a:t>0.2598</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0.1073</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0.0951</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32827673"/>
                  </a:ext>
                </a:extLst>
              </a:tr>
              <a:tr h="525110">
                <a:tc>
                  <a:txBody>
                    <a:bodyPr/>
                    <a:lstStyle/>
                    <a:p>
                      <a:pPr algn="ctr" latinLnBrk="1"/>
                      <a:r>
                        <a:rPr lang="en-US" altLang="ko-KR" b="1" err="1">
                          <a:solidFill>
                            <a:schemeClr val="tx1"/>
                          </a:solidFill>
                        </a:rPr>
                        <a:t>MultVAE</a:t>
                      </a:r>
                      <a:endParaRPr lang="ko-KR" altLang="en-US" b="1">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0.0524</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0.3204</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b="0">
                          <a:solidFill>
                            <a:schemeClr val="tx1"/>
                          </a:solidFill>
                        </a:rPr>
                        <a:t> </a:t>
                      </a:r>
                      <a:r>
                        <a:rPr lang="en-US" altLang="ko-KR" b="0">
                          <a:solidFill>
                            <a:schemeClr val="tx1"/>
                          </a:solidFill>
                        </a:rPr>
                        <a:t>0.1379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0.1199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6375648"/>
                  </a:ext>
                </a:extLst>
              </a:tr>
            </a:tbl>
          </a:graphicData>
        </a:graphic>
      </p:graphicFrame>
    </p:spTree>
    <p:extLst>
      <p:ext uri="{BB962C8B-B14F-4D97-AF65-F5344CB8AC3E}">
        <p14:creationId xmlns:p14="http://schemas.microsoft.com/office/powerpoint/2010/main" val="266260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70613" y="140060"/>
            <a:ext cx="6279861"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Model evaluation : Sentence BERT</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4" name="Picture 5">
            <a:extLst>
              <a:ext uri="{FF2B5EF4-FFF2-40B4-BE49-F238E27FC236}">
                <a16:creationId xmlns:a16="http://schemas.microsoft.com/office/drawing/2014/main" id="{D5F83963-0813-D904-AD5A-78721E9B0D5A}"/>
              </a:ext>
            </a:extLst>
          </p:cNvPr>
          <p:cNvPicPr>
            <a:picLocks noChangeAspect="1"/>
          </p:cNvPicPr>
          <p:nvPr/>
        </p:nvPicPr>
        <p:blipFill>
          <a:blip r:embed="rId3"/>
          <a:stretch>
            <a:fillRect/>
          </a:stretch>
        </p:blipFill>
        <p:spPr>
          <a:xfrm>
            <a:off x="5900057" y="949308"/>
            <a:ext cx="3657599" cy="3272096"/>
          </a:xfrm>
          <a:prstGeom prst="rect">
            <a:avLst/>
          </a:prstGeom>
        </p:spPr>
      </p:pic>
      <p:pic>
        <p:nvPicPr>
          <p:cNvPr id="6" name="Picture 6">
            <a:extLst>
              <a:ext uri="{FF2B5EF4-FFF2-40B4-BE49-F238E27FC236}">
                <a16:creationId xmlns:a16="http://schemas.microsoft.com/office/drawing/2014/main" id="{3B6F81ED-DF2E-7945-D66F-79E2FB54687A}"/>
              </a:ext>
            </a:extLst>
          </p:cNvPr>
          <p:cNvPicPr>
            <a:picLocks noChangeAspect="1"/>
          </p:cNvPicPr>
          <p:nvPr/>
        </p:nvPicPr>
        <p:blipFill>
          <a:blip r:embed="rId4"/>
          <a:stretch>
            <a:fillRect/>
          </a:stretch>
        </p:blipFill>
        <p:spPr>
          <a:xfrm>
            <a:off x="1730828" y="951293"/>
            <a:ext cx="3820885" cy="3268125"/>
          </a:xfrm>
          <a:prstGeom prst="rect">
            <a:avLst/>
          </a:prstGeom>
        </p:spPr>
      </p:pic>
      <p:sp>
        <p:nvSpPr>
          <p:cNvPr id="7" name="TextBox 6">
            <a:extLst>
              <a:ext uri="{FF2B5EF4-FFF2-40B4-BE49-F238E27FC236}">
                <a16:creationId xmlns:a16="http://schemas.microsoft.com/office/drawing/2014/main" id="{C7F8A254-13E5-04FA-0DA6-0A49379F39ED}"/>
              </a:ext>
            </a:extLst>
          </p:cNvPr>
          <p:cNvSpPr txBox="1"/>
          <p:nvPr/>
        </p:nvSpPr>
        <p:spPr>
          <a:xfrm>
            <a:off x="4484913" y="4223656"/>
            <a:ext cx="46808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ko-KR" altLang="en-US" sz="2400"/>
              <a:t>Test </a:t>
            </a:r>
            <a:r>
              <a:rPr lang="ko-KR" altLang="en-US" sz="2400" err="1"/>
              <a:t>data</a:t>
            </a:r>
            <a:r>
              <a:rPr lang="ko-KR" altLang="en-US" sz="2400"/>
              <a:t>:</a:t>
            </a:r>
          </a:p>
          <a:p>
            <a:pPr marL="742950" lvl="1" indent="-285750">
              <a:buFont typeface="Arial"/>
              <a:buChar char="•"/>
            </a:pPr>
            <a:r>
              <a:rPr lang="en-US" sz="2400"/>
              <a:t>MSE Score:0.036</a:t>
            </a:r>
            <a:endParaRPr lang="en-US"/>
          </a:p>
          <a:p>
            <a:pPr marL="742950" lvl="1" indent="-285750">
              <a:buFont typeface="Arial"/>
              <a:buChar char="•"/>
            </a:pPr>
            <a:r>
              <a:rPr lang="en-US" sz="2400"/>
              <a:t>R2_Score:0.558</a:t>
            </a:r>
          </a:p>
          <a:p>
            <a:pPr marL="285750" indent="-285750">
              <a:buFont typeface="Arial"/>
              <a:buChar char="•"/>
            </a:pPr>
            <a:endParaRPr lang="en-US" sz="2400"/>
          </a:p>
        </p:txBody>
      </p:sp>
    </p:spTree>
    <p:extLst>
      <p:ext uri="{BB962C8B-B14F-4D97-AF65-F5344CB8AC3E}">
        <p14:creationId xmlns:p14="http://schemas.microsoft.com/office/powerpoint/2010/main" val="235174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1832553" cy="1053574"/>
            <a:chOff x="3803546" y="2667813"/>
            <a:chExt cx="1832553"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1832553" cy="584775"/>
            </a:xfrm>
            <a:prstGeom prst="rect">
              <a:avLst/>
            </a:prstGeom>
            <a:noFill/>
          </p:spPr>
          <p:txBody>
            <a:bodyPr wrap="none" lIns="91440" tIns="45720" rIns="91440" bIns="45720" rtlCol="0" anchor="t">
              <a:spAutoFit/>
            </a:bodyPr>
            <a:lstStyle/>
            <a:p>
              <a:r>
                <a:rPr lang="en-US" altLang="ko-KR" sz="3200" b="1">
                  <a:solidFill>
                    <a:schemeClr val="bg1"/>
                  </a:solidFill>
                </a:rPr>
                <a:t>Functions</a:t>
              </a: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5</a:t>
              </a:r>
              <a:endParaRPr lang="ko-KR" altLang="en-US" sz="2000">
                <a:solidFill>
                  <a:schemeClr val="bg1"/>
                </a:solidFill>
              </a:endParaRPr>
            </a:p>
          </p:txBody>
        </p:sp>
      </p:grpSp>
    </p:spTree>
    <p:extLst>
      <p:ext uri="{BB962C8B-B14F-4D97-AF65-F5344CB8AC3E}">
        <p14:creationId xmlns:p14="http://schemas.microsoft.com/office/powerpoint/2010/main" val="229970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7188"/>
        </a:solidFill>
        <a:effectLst/>
      </p:bgPr>
    </p:bg>
    <p:spTree>
      <p:nvGrpSpPr>
        <p:cNvPr id="1" name=""/>
        <p:cNvGrpSpPr/>
        <p:nvPr/>
      </p:nvGrpSpPr>
      <p:grpSpPr>
        <a:xfrm>
          <a:off x="0" y="0"/>
          <a:ext cx="0" cy="0"/>
          <a:chOff x="0" y="0"/>
          <a:chExt cx="0" cy="0"/>
        </a:xfrm>
      </p:grpSpPr>
      <p:pic>
        <p:nvPicPr>
          <p:cNvPr id="7" name="그림 6" descr="텍스트, 파란색이(가) 표시된 사진&#10;&#10;자동 생성된 설명">
            <a:extLst>
              <a:ext uri="{FF2B5EF4-FFF2-40B4-BE49-F238E27FC236}">
                <a16:creationId xmlns:a16="http://schemas.microsoft.com/office/drawing/2014/main" id="{91E1A21F-F31B-4B33-A6E3-F3C2EB4E2D3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21" name="TextBox 20">
            <a:extLst>
              <a:ext uri="{FF2B5EF4-FFF2-40B4-BE49-F238E27FC236}">
                <a16:creationId xmlns:a16="http://schemas.microsoft.com/office/drawing/2014/main" id="{A0A040E4-DB41-7D4F-8482-9E08206CE20C}"/>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0450070A-69E7-CDF3-E63E-ABE164610B71}"/>
              </a:ext>
            </a:extLst>
          </p:cNvPr>
          <p:cNvCxnSpPr>
            <a:cxnSpLocks/>
          </p:cNvCxnSpPr>
          <p:nvPr/>
        </p:nvCxnSpPr>
        <p:spPr>
          <a:xfrm>
            <a:off x="970156" y="1293541"/>
            <a:ext cx="512584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EF6A4FC-18E1-6208-1934-0EE7246A7DE5}"/>
              </a:ext>
            </a:extLst>
          </p:cNvPr>
          <p:cNvSpPr txBox="1"/>
          <p:nvPr/>
        </p:nvSpPr>
        <p:spPr>
          <a:xfrm>
            <a:off x="970156" y="634505"/>
            <a:ext cx="1037063" cy="461665"/>
          </a:xfrm>
          <a:prstGeom prst="rect">
            <a:avLst/>
          </a:prstGeom>
          <a:noFill/>
        </p:spPr>
        <p:txBody>
          <a:bodyPr wrap="square" rtlCol="0">
            <a:spAutoFit/>
          </a:bodyPr>
          <a:lstStyle/>
          <a:p>
            <a:r>
              <a:rPr lang="en-US" altLang="ko-KR" sz="2400" b="1">
                <a:solidFill>
                  <a:schemeClr val="bg1"/>
                </a:solidFill>
              </a:rPr>
              <a:t>List</a:t>
            </a:r>
            <a:endParaRPr lang="ko-KR" altLang="en-US" sz="2400" b="1">
              <a:solidFill>
                <a:schemeClr val="bg1"/>
              </a:solidFill>
            </a:endParaRPr>
          </a:p>
        </p:txBody>
      </p:sp>
      <p:sp>
        <p:nvSpPr>
          <p:cNvPr id="28" name="TextBox 27">
            <a:extLst>
              <a:ext uri="{FF2B5EF4-FFF2-40B4-BE49-F238E27FC236}">
                <a16:creationId xmlns:a16="http://schemas.microsoft.com/office/drawing/2014/main" id="{6BF71240-01B0-EB0F-A472-7264965EDEDD}"/>
              </a:ext>
            </a:extLst>
          </p:cNvPr>
          <p:cNvSpPr txBox="1"/>
          <p:nvPr/>
        </p:nvSpPr>
        <p:spPr>
          <a:xfrm>
            <a:off x="1680117" y="753825"/>
            <a:ext cx="2523893" cy="307777"/>
          </a:xfrm>
          <a:prstGeom prst="rect">
            <a:avLst/>
          </a:prstGeom>
          <a:noFill/>
        </p:spPr>
        <p:txBody>
          <a:bodyPr wrap="square" rtlCol="0">
            <a:spAutoFit/>
          </a:bodyPr>
          <a:lstStyle/>
          <a:p>
            <a:r>
              <a:rPr lang="en-US" altLang="ko-KR" sz="1400">
                <a:solidFill>
                  <a:schemeClr val="bg1"/>
                </a:solidFill>
              </a:rPr>
              <a:t>table of contents</a:t>
            </a:r>
            <a:endParaRPr lang="ko-KR" altLang="en-US" sz="1400">
              <a:solidFill>
                <a:schemeClr val="bg1"/>
              </a:solidFill>
            </a:endParaRPr>
          </a:p>
        </p:txBody>
      </p:sp>
      <p:sp>
        <p:nvSpPr>
          <p:cNvPr id="29" name="TextBox 28">
            <a:extLst>
              <a:ext uri="{FF2B5EF4-FFF2-40B4-BE49-F238E27FC236}">
                <a16:creationId xmlns:a16="http://schemas.microsoft.com/office/drawing/2014/main" id="{EBDD1842-0F1C-F32E-A709-A6E25D240A2E}"/>
              </a:ext>
            </a:extLst>
          </p:cNvPr>
          <p:cNvSpPr txBox="1"/>
          <p:nvPr/>
        </p:nvSpPr>
        <p:spPr>
          <a:xfrm>
            <a:off x="2614907" y="2118222"/>
            <a:ext cx="3005745" cy="369332"/>
          </a:xfrm>
          <a:prstGeom prst="rect">
            <a:avLst/>
          </a:prstGeom>
          <a:noFill/>
        </p:spPr>
        <p:txBody>
          <a:bodyPr wrap="square" lIns="91440" tIns="45720" rIns="91440" bIns="45720" rtlCol="0" anchor="t">
            <a:spAutoFit/>
          </a:bodyPr>
          <a:lstStyle/>
          <a:p>
            <a:r>
              <a:rPr lang="en-US" altLang="ko-KR">
                <a:solidFill>
                  <a:schemeClr val="bg1"/>
                </a:solidFill>
              </a:rPr>
              <a:t>Objective and motivation</a:t>
            </a:r>
          </a:p>
        </p:txBody>
      </p:sp>
      <p:sp>
        <p:nvSpPr>
          <p:cNvPr id="30" name="TextBox 29">
            <a:extLst>
              <a:ext uri="{FF2B5EF4-FFF2-40B4-BE49-F238E27FC236}">
                <a16:creationId xmlns:a16="http://schemas.microsoft.com/office/drawing/2014/main" id="{30904553-A7C6-B483-63B9-CDB396253BC7}"/>
              </a:ext>
            </a:extLst>
          </p:cNvPr>
          <p:cNvSpPr txBox="1"/>
          <p:nvPr/>
        </p:nvSpPr>
        <p:spPr>
          <a:xfrm>
            <a:off x="1680117" y="2094467"/>
            <a:ext cx="297366" cy="461665"/>
          </a:xfrm>
          <a:prstGeom prst="rect">
            <a:avLst/>
          </a:prstGeom>
          <a:noFill/>
        </p:spPr>
        <p:txBody>
          <a:bodyPr wrap="square" rtlCol="0">
            <a:spAutoFit/>
          </a:bodyPr>
          <a:lstStyle/>
          <a:p>
            <a:r>
              <a:rPr lang="en-US" altLang="ko-KR" sz="2400" b="1">
                <a:solidFill>
                  <a:schemeClr val="bg1"/>
                </a:solidFill>
              </a:rPr>
              <a:t>1</a:t>
            </a:r>
            <a:endParaRPr lang="ko-KR" altLang="en-US" sz="2400" b="1">
              <a:solidFill>
                <a:schemeClr val="bg1"/>
              </a:solidFill>
            </a:endParaRPr>
          </a:p>
        </p:txBody>
      </p:sp>
      <p:sp>
        <p:nvSpPr>
          <p:cNvPr id="31" name="TextBox 30">
            <a:extLst>
              <a:ext uri="{FF2B5EF4-FFF2-40B4-BE49-F238E27FC236}">
                <a16:creationId xmlns:a16="http://schemas.microsoft.com/office/drawing/2014/main" id="{CC40A51A-754E-85D9-8A55-47046D414049}"/>
              </a:ext>
            </a:extLst>
          </p:cNvPr>
          <p:cNvSpPr txBox="1"/>
          <p:nvPr/>
        </p:nvSpPr>
        <p:spPr>
          <a:xfrm>
            <a:off x="2614906" y="2814329"/>
            <a:ext cx="2523893" cy="369332"/>
          </a:xfrm>
          <a:prstGeom prst="rect">
            <a:avLst/>
          </a:prstGeom>
          <a:noFill/>
        </p:spPr>
        <p:txBody>
          <a:bodyPr wrap="square" lIns="91440" tIns="45720" rIns="91440" bIns="45720" rtlCol="0" anchor="t">
            <a:spAutoFit/>
          </a:bodyPr>
          <a:lstStyle/>
          <a:p>
            <a:r>
              <a:rPr lang="en-US" altLang="ko-KR">
                <a:solidFill>
                  <a:schemeClr val="bg1"/>
                </a:solidFill>
              </a:rPr>
              <a:t>Project Progress</a:t>
            </a:r>
          </a:p>
        </p:txBody>
      </p:sp>
      <p:sp>
        <p:nvSpPr>
          <p:cNvPr id="32" name="TextBox 31">
            <a:extLst>
              <a:ext uri="{FF2B5EF4-FFF2-40B4-BE49-F238E27FC236}">
                <a16:creationId xmlns:a16="http://schemas.microsoft.com/office/drawing/2014/main" id="{3A22BDB1-CA78-CFCD-4398-0127A32509D4}"/>
              </a:ext>
            </a:extLst>
          </p:cNvPr>
          <p:cNvSpPr txBox="1"/>
          <p:nvPr/>
        </p:nvSpPr>
        <p:spPr>
          <a:xfrm>
            <a:off x="1668911" y="2768163"/>
            <a:ext cx="297366" cy="461665"/>
          </a:xfrm>
          <a:prstGeom prst="rect">
            <a:avLst/>
          </a:prstGeom>
          <a:noFill/>
        </p:spPr>
        <p:txBody>
          <a:bodyPr wrap="square" rtlCol="0">
            <a:spAutoFit/>
          </a:bodyPr>
          <a:lstStyle/>
          <a:p>
            <a:r>
              <a:rPr lang="en-US" altLang="ko-KR" sz="2400" b="1">
                <a:solidFill>
                  <a:schemeClr val="bg1"/>
                </a:solidFill>
              </a:rPr>
              <a:t>2</a:t>
            </a:r>
            <a:endParaRPr lang="ko-KR" altLang="en-US" sz="2400" b="1">
              <a:solidFill>
                <a:schemeClr val="bg1"/>
              </a:solidFill>
            </a:endParaRPr>
          </a:p>
        </p:txBody>
      </p:sp>
      <p:sp>
        <p:nvSpPr>
          <p:cNvPr id="33" name="TextBox 32">
            <a:extLst>
              <a:ext uri="{FF2B5EF4-FFF2-40B4-BE49-F238E27FC236}">
                <a16:creationId xmlns:a16="http://schemas.microsoft.com/office/drawing/2014/main" id="{43C12121-0A49-7562-7913-9A4A6BF44FE5}"/>
              </a:ext>
            </a:extLst>
          </p:cNvPr>
          <p:cNvSpPr txBox="1"/>
          <p:nvPr/>
        </p:nvSpPr>
        <p:spPr>
          <a:xfrm>
            <a:off x="2626112" y="4115277"/>
            <a:ext cx="2523893" cy="369332"/>
          </a:xfrm>
          <a:prstGeom prst="rect">
            <a:avLst/>
          </a:prstGeom>
          <a:noFill/>
        </p:spPr>
        <p:txBody>
          <a:bodyPr wrap="square" lIns="91440" tIns="45720" rIns="91440" bIns="45720" rtlCol="0" anchor="t">
            <a:spAutoFit/>
          </a:bodyPr>
          <a:lstStyle/>
          <a:p>
            <a:endParaRPr lang="en-US" altLang="ko-KR">
              <a:solidFill>
                <a:schemeClr val="bg1"/>
              </a:solidFill>
            </a:endParaRPr>
          </a:p>
        </p:txBody>
      </p:sp>
      <p:sp>
        <p:nvSpPr>
          <p:cNvPr id="2" name="TextBox 1">
            <a:extLst>
              <a:ext uri="{FF2B5EF4-FFF2-40B4-BE49-F238E27FC236}">
                <a16:creationId xmlns:a16="http://schemas.microsoft.com/office/drawing/2014/main" id="{2975A9AE-BC0B-DC57-E1A9-0B9E3BAF76F2}"/>
              </a:ext>
            </a:extLst>
          </p:cNvPr>
          <p:cNvSpPr txBox="1"/>
          <p:nvPr/>
        </p:nvSpPr>
        <p:spPr>
          <a:xfrm>
            <a:off x="2603696" y="3500544"/>
            <a:ext cx="2523893" cy="369332"/>
          </a:xfrm>
          <a:prstGeom prst="rect">
            <a:avLst/>
          </a:prstGeom>
          <a:noFill/>
        </p:spPr>
        <p:txBody>
          <a:bodyPr wrap="square" lIns="91440" tIns="45720" rIns="91440" bIns="45720" rtlCol="0" anchor="t">
            <a:spAutoFit/>
          </a:bodyPr>
          <a:lstStyle/>
          <a:p>
            <a:r>
              <a:rPr lang="en-US" altLang="ko-KR">
                <a:solidFill>
                  <a:schemeClr val="bg1"/>
                </a:solidFill>
              </a:rPr>
              <a:t>Final Design</a:t>
            </a:r>
          </a:p>
        </p:txBody>
      </p:sp>
      <p:sp>
        <p:nvSpPr>
          <p:cNvPr id="3" name="TextBox 2">
            <a:extLst>
              <a:ext uri="{FF2B5EF4-FFF2-40B4-BE49-F238E27FC236}">
                <a16:creationId xmlns:a16="http://schemas.microsoft.com/office/drawing/2014/main" id="{45274181-3757-86C4-2190-3B8197D93395}"/>
              </a:ext>
            </a:extLst>
          </p:cNvPr>
          <p:cNvSpPr txBox="1"/>
          <p:nvPr/>
        </p:nvSpPr>
        <p:spPr>
          <a:xfrm>
            <a:off x="1657701" y="3454378"/>
            <a:ext cx="297366" cy="461665"/>
          </a:xfrm>
          <a:prstGeom prst="rect">
            <a:avLst/>
          </a:prstGeom>
          <a:noFill/>
        </p:spPr>
        <p:txBody>
          <a:bodyPr wrap="square" lIns="91440" tIns="45720" rIns="91440" bIns="45720" rtlCol="0" anchor="t">
            <a:spAutoFit/>
          </a:bodyPr>
          <a:lstStyle/>
          <a:p>
            <a:r>
              <a:rPr lang="en-US" altLang="ko-KR" sz="2400" b="1">
                <a:solidFill>
                  <a:schemeClr val="bg1"/>
                </a:solidFill>
              </a:rPr>
              <a:t>3</a:t>
            </a:r>
          </a:p>
        </p:txBody>
      </p:sp>
      <p:sp>
        <p:nvSpPr>
          <p:cNvPr id="4" name="TextBox 3">
            <a:extLst>
              <a:ext uri="{FF2B5EF4-FFF2-40B4-BE49-F238E27FC236}">
                <a16:creationId xmlns:a16="http://schemas.microsoft.com/office/drawing/2014/main" id="{EED78C6A-0562-1163-0854-8CBEE50BE10D}"/>
              </a:ext>
            </a:extLst>
          </p:cNvPr>
          <p:cNvSpPr txBox="1"/>
          <p:nvPr/>
        </p:nvSpPr>
        <p:spPr>
          <a:xfrm>
            <a:off x="2771788" y="4866071"/>
            <a:ext cx="2523893" cy="369332"/>
          </a:xfrm>
          <a:prstGeom prst="rect">
            <a:avLst/>
          </a:prstGeom>
          <a:noFill/>
        </p:spPr>
        <p:txBody>
          <a:bodyPr wrap="square" lIns="91440" tIns="45720" rIns="91440" bIns="45720" rtlCol="0" anchor="t">
            <a:spAutoFit/>
          </a:bodyPr>
          <a:lstStyle/>
          <a:p>
            <a:endParaRPr lang="en-US" altLang="ko-KR"/>
          </a:p>
        </p:txBody>
      </p:sp>
      <p:sp>
        <p:nvSpPr>
          <p:cNvPr id="5" name="TextBox 4">
            <a:extLst>
              <a:ext uri="{FF2B5EF4-FFF2-40B4-BE49-F238E27FC236}">
                <a16:creationId xmlns:a16="http://schemas.microsoft.com/office/drawing/2014/main" id="{B746F99F-9B2D-3F13-7FC8-137B6375F28B}"/>
              </a:ext>
            </a:extLst>
          </p:cNvPr>
          <p:cNvSpPr txBox="1"/>
          <p:nvPr/>
        </p:nvSpPr>
        <p:spPr>
          <a:xfrm>
            <a:off x="2626111" y="5559711"/>
            <a:ext cx="3308305" cy="369332"/>
          </a:xfrm>
          <a:prstGeom prst="rect">
            <a:avLst/>
          </a:prstGeom>
          <a:noFill/>
        </p:spPr>
        <p:txBody>
          <a:bodyPr wrap="square" lIns="91440" tIns="45720" rIns="91440" bIns="45720" rtlCol="0" anchor="t">
            <a:spAutoFit/>
          </a:bodyPr>
          <a:lstStyle/>
          <a:p>
            <a:r>
              <a:rPr lang="en-US" altLang="ko-KR">
                <a:solidFill>
                  <a:schemeClr val="bg1"/>
                </a:solidFill>
              </a:rPr>
              <a:t>Final Implementation: Demo</a:t>
            </a:r>
          </a:p>
        </p:txBody>
      </p:sp>
      <p:sp>
        <p:nvSpPr>
          <p:cNvPr id="6" name="TextBox 5">
            <a:extLst>
              <a:ext uri="{FF2B5EF4-FFF2-40B4-BE49-F238E27FC236}">
                <a16:creationId xmlns:a16="http://schemas.microsoft.com/office/drawing/2014/main" id="{644AC036-1871-A2C5-8625-785FBB939354}"/>
              </a:ext>
            </a:extLst>
          </p:cNvPr>
          <p:cNvSpPr txBox="1"/>
          <p:nvPr/>
        </p:nvSpPr>
        <p:spPr>
          <a:xfrm>
            <a:off x="1668911" y="5535956"/>
            <a:ext cx="297366" cy="461665"/>
          </a:xfrm>
          <a:prstGeom prst="rect">
            <a:avLst/>
          </a:prstGeom>
          <a:noFill/>
        </p:spPr>
        <p:txBody>
          <a:bodyPr wrap="square" lIns="91440" tIns="45720" rIns="91440" bIns="45720" rtlCol="0" anchor="t">
            <a:spAutoFit/>
          </a:bodyPr>
          <a:lstStyle/>
          <a:p>
            <a:r>
              <a:rPr lang="en-US" altLang="ko-KR" sz="2400" b="1">
                <a:solidFill>
                  <a:schemeClr val="bg1"/>
                </a:solidFill>
              </a:rPr>
              <a:t>6</a:t>
            </a:r>
          </a:p>
        </p:txBody>
      </p:sp>
      <p:sp>
        <p:nvSpPr>
          <p:cNvPr id="9" name="TextBox 8">
            <a:extLst>
              <a:ext uri="{FF2B5EF4-FFF2-40B4-BE49-F238E27FC236}">
                <a16:creationId xmlns:a16="http://schemas.microsoft.com/office/drawing/2014/main" id="{DA56DB18-89FE-33EE-1E61-55FF1CA3296D}"/>
              </a:ext>
            </a:extLst>
          </p:cNvPr>
          <p:cNvSpPr txBox="1"/>
          <p:nvPr/>
        </p:nvSpPr>
        <p:spPr>
          <a:xfrm>
            <a:off x="2626112" y="4140593"/>
            <a:ext cx="3308305" cy="369332"/>
          </a:xfrm>
          <a:prstGeom prst="rect">
            <a:avLst/>
          </a:prstGeom>
          <a:noFill/>
        </p:spPr>
        <p:txBody>
          <a:bodyPr wrap="square" lIns="91440" tIns="45720" rIns="91440" bIns="45720" rtlCol="0" anchor="t">
            <a:spAutoFit/>
          </a:bodyPr>
          <a:lstStyle/>
          <a:p>
            <a:r>
              <a:rPr lang="en-US" altLang="ko-KR">
                <a:solidFill>
                  <a:schemeClr val="bg1"/>
                </a:solidFill>
              </a:rPr>
              <a:t>Evaluations</a:t>
            </a:r>
          </a:p>
        </p:txBody>
      </p:sp>
      <p:sp>
        <p:nvSpPr>
          <p:cNvPr id="10" name="TextBox 9">
            <a:extLst>
              <a:ext uri="{FF2B5EF4-FFF2-40B4-BE49-F238E27FC236}">
                <a16:creationId xmlns:a16="http://schemas.microsoft.com/office/drawing/2014/main" id="{CFD2F395-078A-843A-1165-CAD633DCFE43}"/>
              </a:ext>
            </a:extLst>
          </p:cNvPr>
          <p:cNvSpPr txBox="1"/>
          <p:nvPr/>
        </p:nvSpPr>
        <p:spPr>
          <a:xfrm>
            <a:off x="1668912" y="4116838"/>
            <a:ext cx="297366" cy="461665"/>
          </a:xfrm>
          <a:prstGeom prst="rect">
            <a:avLst/>
          </a:prstGeom>
          <a:noFill/>
        </p:spPr>
        <p:txBody>
          <a:bodyPr wrap="square" lIns="91440" tIns="45720" rIns="91440" bIns="45720" rtlCol="0" anchor="t">
            <a:spAutoFit/>
          </a:bodyPr>
          <a:lstStyle/>
          <a:p>
            <a:r>
              <a:rPr lang="en-US" altLang="ko-KR" sz="2400" b="1">
                <a:solidFill>
                  <a:schemeClr val="bg1"/>
                </a:solidFill>
              </a:rPr>
              <a:t>4</a:t>
            </a:r>
          </a:p>
        </p:txBody>
      </p:sp>
      <p:sp>
        <p:nvSpPr>
          <p:cNvPr id="17" name="TextBox 16">
            <a:extLst>
              <a:ext uri="{FF2B5EF4-FFF2-40B4-BE49-F238E27FC236}">
                <a16:creationId xmlns:a16="http://schemas.microsoft.com/office/drawing/2014/main" id="{8F83E25E-61E4-8E15-475F-8FF298FF6867}"/>
              </a:ext>
            </a:extLst>
          </p:cNvPr>
          <p:cNvSpPr txBox="1"/>
          <p:nvPr/>
        </p:nvSpPr>
        <p:spPr>
          <a:xfrm>
            <a:off x="2626112" y="4864728"/>
            <a:ext cx="3308305" cy="369332"/>
          </a:xfrm>
          <a:prstGeom prst="rect">
            <a:avLst/>
          </a:prstGeom>
          <a:noFill/>
        </p:spPr>
        <p:txBody>
          <a:bodyPr wrap="square" lIns="91440" tIns="45720" rIns="91440" bIns="45720" rtlCol="0" anchor="t">
            <a:spAutoFit/>
          </a:bodyPr>
          <a:lstStyle/>
          <a:p>
            <a:r>
              <a:rPr lang="en-US" altLang="ko-KR">
                <a:solidFill>
                  <a:schemeClr val="bg1"/>
                </a:solidFill>
              </a:rPr>
              <a:t>Challenges and Limitations</a:t>
            </a:r>
          </a:p>
        </p:txBody>
      </p:sp>
      <p:sp>
        <p:nvSpPr>
          <p:cNvPr id="18" name="TextBox 17">
            <a:extLst>
              <a:ext uri="{FF2B5EF4-FFF2-40B4-BE49-F238E27FC236}">
                <a16:creationId xmlns:a16="http://schemas.microsoft.com/office/drawing/2014/main" id="{0FC00EEB-6F20-12D5-EE08-AE85ECA81F9B}"/>
              </a:ext>
            </a:extLst>
          </p:cNvPr>
          <p:cNvSpPr txBox="1"/>
          <p:nvPr/>
        </p:nvSpPr>
        <p:spPr>
          <a:xfrm>
            <a:off x="1668912" y="4840973"/>
            <a:ext cx="297366" cy="461665"/>
          </a:xfrm>
          <a:prstGeom prst="rect">
            <a:avLst/>
          </a:prstGeom>
          <a:noFill/>
        </p:spPr>
        <p:txBody>
          <a:bodyPr wrap="square" lIns="91440" tIns="45720" rIns="91440" bIns="45720" rtlCol="0" anchor="t">
            <a:spAutoFit/>
          </a:bodyPr>
          <a:lstStyle/>
          <a:p>
            <a:r>
              <a:rPr lang="en-US" altLang="ko-KR" sz="2400" b="1">
                <a:solidFill>
                  <a:schemeClr val="bg1"/>
                </a:solidFill>
              </a:rPr>
              <a:t>5</a:t>
            </a:r>
          </a:p>
        </p:txBody>
      </p:sp>
    </p:spTree>
    <p:extLst>
      <p:ext uri="{BB962C8B-B14F-4D97-AF65-F5344CB8AC3E}">
        <p14:creationId xmlns:p14="http://schemas.microsoft.com/office/powerpoint/2010/main" val="309834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999715"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Main page</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8" name="Picture 8">
            <a:extLst>
              <a:ext uri="{FF2B5EF4-FFF2-40B4-BE49-F238E27FC236}">
                <a16:creationId xmlns:a16="http://schemas.microsoft.com/office/drawing/2014/main" id="{448F40AD-906B-1AF5-523A-EB45CFC7C3FA}"/>
              </a:ext>
            </a:extLst>
          </p:cNvPr>
          <p:cNvPicPr>
            <a:picLocks noChangeAspect="1"/>
          </p:cNvPicPr>
          <p:nvPr/>
        </p:nvPicPr>
        <p:blipFill>
          <a:blip r:embed="rId3"/>
          <a:stretch>
            <a:fillRect/>
          </a:stretch>
        </p:blipFill>
        <p:spPr>
          <a:xfrm>
            <a:off x="1404257" y="1529925"/>
            <a:ext cx="9394370" cy="4712549"/>
          </a:xfrm>
          <a:prstGeom prst="rect">
            <a:avLst/>
          </a:prstGeom>
        </p:spPr>
      </p:pic>
    </p:spTree>
    <p:extLst>
      <p:ext uri="{BB962C8B-B14F-4D97-AF65-F5344CB8AC3E}">
        <p14:creationId xmlns:p14="http://schemas.microsoft.com/office/powerpoint/2010/main" val="40361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213876"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Registering</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9" name="Picture 9">
            <a:extLst>
              <a:ext uri="{FF2B5EF4-FFF2-40B4-BE49-F238E27FC236}">
                <a16:creationId xmlns:a16="http://schemas.microsoft.com/office/drawing/2014/main" id="{5C4EAA3A-CA85-3859-EF85-0065FBD17476}"/>
              </a:ext>
            </a:extLst>
          </p:cNvPr>
          <p:cNvPicPr>
            <a:picLocks noChangeAspect="1"/>
          </p:cNvPicPr>
          <p:nvPr/>
        </p:nvPicPr>
        <p:blipFill>
          <a:blip r:embed="rId3"/>
          <a:stretch>
            <a:fillRect/>
          </a:stretch>
        </p:blipFill>
        <p:spPr>
          <a:xfrm>
            <a:off x="3755571" y="831766"/>
            <a:ext cx="4822371" cy="5390411"/>
          </a:xfrm>
          <a:prstGeom prst="rect">
            <a:avLst/>
          </a:prstGeom>
        </p:spPr>
      </p:pic>
    </p:spTree>
    <p:extLst>
      <p:ext uri="{BB962C8B-B14F-4D97-AF65-F5344CB8AC3E}">
        <p14:creationId xmlns:p14="http://schemas.microsoft.com/office/powerpoint/2010/main" val="17698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640642"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My page</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6" name="Picture 6">
            <a:extLst>
              <a:ext uri="{FF2B5EF4-FFF2-40B4-BE49-F238E27FC236}">
                <a16:creationId xmlns:a16="http://schemas.microsoft.com/office/drawing/2014/main" id="{E5A3C873-3AA4-2F43-B0EA-B8B2431EBF16}"/>
              </a:ext>
            </a:extLst>
          </p:cNvPr>
          <p:cNvPicPr>
            <a:picLocks noChangeAspect="1"/>
          </p:cNvPicPr>
          <p:nvPr/>
        </p:nvPicPr>
        <p:blipFill>
          <a:blip r:embed="rId3"/>
          <a:stretch>
            <a:fillRect/>
          </a:stretch>
        </p:blipFill>
        <p:spPr>
          <a:xfrm>
            <a:off x="2250142" y="671501"/>
            <a:ext cx="7467599" cy="4905395"/>
          </a:xfrm>
          <a:prstGeom prst="rect">
            <a:avLst/>
          </a:prstGeom>
        </p:spPr>
      </p:pic>
    </p:spTree>
    <p:extLst>
      <p:ext uri="{BB962C8B-B14F-4D97-AF65-F5344CB8AC3E}">
        <p14:creationId xmlns:p14="http://schemas.microsoft.com/office/powerpoint/2010/main" val="359131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520626"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Content Page</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6" name="Picture 6">
            <a:extLst>
              <a:ext uri="{FF2B5EF4-FFF2-40B4-BE49-F238E27FC236}">
                <a16:creationId xmlns:a16="http://schemas.microsoft.com/office/drawing/2014/main" id="{5C85DE6B-36F7-CF8F-495A-210514D81DF2}"/>
              </a:ext>
            </a:extLst>
          </p:cNvPr>
          <p:cNvPicPr>
            <a:picLocks noChangeAspect="1"/>
          </p:cNvPicPr>
          <p:nvPr/>
        </p:nvPicPr>
        <p:blipFill>
          <a:blip r:embed="rId3"/>
          <a:stretch>
            <a:fillRect/>
          </a:stretch>
        </p:blipFill>
        <p:spPr>
          <a:xfrm>
            <a:off x="3233057" y="738419"/>
            <a:ext cx="5660570" cy="4717132"/>
          </a:xfrm>
          <a:prstGeom prst="rect">
            <a:avLst/>
          </a:prstGeom>
        </p:spPr>
      </p:pic>
      <p:sp>
        <p:nvSpPr>
          <p:cNvPr id="8" name="TextBox 7">
            <a:extLst>
              <a:ext uri="{FF2B5EF4-FFF2-40B4-BE49-F238E27FC236}">
                <a16:creationId xmlns:a16="http://schemas.microsoft.com/office/drawing/2014/main" id="{2DA61D69-3A03-54DF-AE78-5C30A27210CD}"/>
              </a:ext>
            </a:extLst>
          </p:cNvPr>
          <p:cNvSpPr txBox="1"/>
          <p:nvPr/>
        </p:nvSpPr>
        <p:spPr>
          <a:xfrm>
            <a:off x="1251857" y="5900057"/>
            <a:ext cx="10461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Cosine Similarity</a:t>
            </a:r>
          </a:p>
          <a:p>
            <a:pPr marL="285750" indent="-285750">
              <a:buFont typeface="Arial"/>
              <a:buChar char="•"/>
            </a:pPr>
            <a:r>
              <a:rPr lang="en-US" b="1"/>
              <a:t>Total Similarity = 0.2*Title Similarity + 0.1*Genre Similarity + 0.7*Description Similarity</a:t>
            </a:r>
            <a:endParaRPr lang="en-US"/>
          </a:p>
        </p:txBody>
      </p:sp>
    </p:spTree>
    <p:extLst>
      <p:ext uri="{BB962C8B-B14F-4D97-AF65-F5344CB8AC3E}">
        <p14:creationId xmlns:p14="http://schemas.microsoft.com/office/powerpoint/2010/main" val="258176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31345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Search page</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6" name="Picture 6">
            <a:extLst>
              <a:ext uri="{FF2B5EF4-FFF2-40B4-BE49-F238E27FC236}">
                <a16:creationId xmlns:a16="http://schemas.microsoft.com/office/drawing/2014/main" id="{2A17079E-0855-13A2-5159-B3953CF006B8}"/>
              </a:ext>
            </a:extLst>
          </p:cNvPr>
          <p:cNvPicPr>
            <a:picLocks noChangeAspect="1"/>
          </p:cNvPicPr>
          <p:nvPr/>
        </p:nvPicPr>
        <p:blipFill>
          <a:blip r:embed="rId3"/>
          <a:stretch>
            <a:fillRect/>
          </a:stretch>
        </p:blipFill>
        <p:spPr>
          <a:xfrm>
            <a:off x="3166753" y="630234"/>
            <a:ext cx="5355770" cy="5904310"/>
          </a:xfrm>
          <a:prstGeom prst="rect">
            <a:avLst/>
          </a:prstGeom>
        </p:spPr>
      </p:pic>
    </p:spTree>
    <p:extLst>
      <p:ext uri="{BB962C8B-B14F-4D97-AF65-F5344CB8AC3E}">
        <p14:creationId xmlns:p14="http://schemas.microsoft.com/office/powerpoint/2010/main" val="144689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31345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Search page</a:t>
            </a:r>
            <a:endParaRPr lang="en-US" alt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lIns="91440" tIns="45720" rIns="91440" bIns="45720" rtlCol="0" anchor="t">
            <a:spAutoFit/>
          </a:bodyPr>
          <a:lstStyle/>
          <a:p>
            <a:pPr algn="ctr"/>
            <a:r>
              <a:rPr lang="en-US" altLang="ko-KR" sz="1400">
                <a:solidFill>
                  <a:schemeClr val="bg1"/>
                </a:solidFill>
              </a:rPr>
              <a:t>Part 5</a:t>
            </a:r>
            <a:endParaRPr lang="ko-KR" altLang="en-US" sz="1400">
              <a:solidFill>
                <a:schemeClr val="bg1"/>
              </a:solidFill>
            </a:endParaRPr>
          </a:p>
        </p:txBody>
      </p:sp>
      <p:pic>
        <p:nvPicPr>
          <p:cNvPr id="9" name="Picture 9">
            <a:extLst>
              <a:ext uri="{FF2B5EF4-FFF2-40B4-BE49-F238E27FC236}">
                <a16:creationId xmlns:a16="http://schemas.microsoft.com/office/drawing/2014/main" id="{C468C335-DA17-788A-3D32-C61FE3B76295}"/>
              </a:ext>
            </a:extLst>
          </p:cNvPr>
          <p:cNvPicPr>
            <a:picLocks noChangeAspect="1"/>
          </p:cNvPicPr>
          <p:nvPr/>
        </p:nvPicPr>
        <p:blipFill>
          <a:blip r:embed="rId3"/>
          <a:stretch>
            <a:fillRect/>
          </a:stretch>
        </p:blipFill>
        <p:spPr>
          <a:xfrm>
            <a:off x="7064829" y="469902"/>
            <a:ext cx="3581399" cy="3218537"/>
          </a:xfrm>
          <a:prstGeom prst="rect">
            <a:avLst/>
          </a:prstGeom>
        </p:spPr>
      </p:pic>
      <p:pic>
        <p:nvPicPr>
          <p:cNvPr id="10" name="Picture 10">
            <a:extLst>
              <a:ext uri="{FF2B5EF4-FFF2-40B4-BE49-F238E27FC236}">
                <a16:creationId xmlns:a16="http://schemas.microsoft.com/office/drawing/2014/main" id="{44162AF0-AF8E-86B3-8164-CC23F530E8C6}"/>
              </a:ext>
            </a:extLst>
          </p:cNvPr>
          <p:cNvPicPr>
            <a:picLocks noChangeAspect="1"/>
          </p:cNvPicPr>
          <p:nvPr/>
        </p:nvPicPr>
        <p:blipFill>
          <a:blip r:embed="rId4"/>
          <a:stretch>
            <a:fillRect/>
          </a:stretch>
        </p:blipFill>
        <p:spPr>
          <a:xfrm>
            <a:off x="7130143" y="3554308"/>
            <a:ext cx="3581398" cy="3374327"/>
          </a:xfrm>
          <a:prstGeom prst="rect">
            <a:avLst/>
          </a:prstGeom>
        </p:spPr>
      </p:pic>
      <p:pic>
        <p:nvPicPr>
          <p:cNvPr id="13" name="Picture 13">
            <a:extLst>
              <a:ext uri="{FF2B5EF4-FFF2-40B4-BE49-F238E27FC236}">
                <a16:creationId xmlns:a16="http://schemas.microsoft.com/office/drawing/2014/main" id="{4697B216-BA1A-C21E-B1DC-86F8CA30E652}"/>
              </a:ext>
            </a:extLst>
          </p:cNvPr>
          <p:cNvPicPr>
            <a:picLocks noChangeAspect="1"/>
          </p:cNvPicPr>
          <p:nvPr/>
        </p:nvPicPr>
        <p:blipFill>
          <a:blip r:embed="rId5"/>
          <a:stretch>
            <a:fillRect/>
          </a:stretch>
        </p:blipFill>
        <p:spPr>
          <a:xfrm>
            <a:off x="838201" y="944593"/>
            <a:ext cx="5094514" cy="2671929"/>
          </a:xfrm>
          <a:prstGeom prst="rect">
            <a:avLst/>
          </a:prstGeom>
        </p:spPr>
      </p:pic>
      <p:pic>
        <p:nvPicPr>
          <p:cNvPr id="12" name="Picture 12">
            <a:extLst>
              <a:ext uri="{FF2B5EF4-FFF2-40B4-BE49-F238E27FC236}">
                <a16:creationId xmlns:a16="http://schemas.microsoft.com/office/drawing/2014/main" id="{4239FFD2-DB9C-21EE-0435-7195F30224CB}"/>
              </a:ext>
            </a:extLst>
          </p:cNvPr>
          <p:cNvPicPr>
            <a:picLocks noChangeAspect="1"/>
          </p:cNvPicPr>
          <p:nvPr/>
        </p:nvPicPr>
        <p:blipFill>
          <a:blip r:embed="rId6"/>
          <a:stretch>
            <a:fillRect/>
          </a:stretch>
        </p:blipFill>
        <p:spPr>
          <a:xfrm>
            <a:off x="838200" y="3311545"/>
            <a:ext cx="5029199" cy="3478852"/>
          </a:xfrm>
          <a:prstGeom prst="rect">
            <a:avLst/>
          </a:prstGeom>
        </p:spPr>
      </p:pic>
    </p:spTree>
    <p:extLst>
      <p:ext uri="{BB962C8B-B14F-4D97-AF65-F5344CB8AC3E}">
        <p14:creationId xmlns:p14="http://schemas.microsoft.com/office/powerpoint/2010/main" val="20124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4732962" cy="1053574"/>
            <a:chOff x="3803546" y="2667813"/>
            <a:chExt cx="4732962"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4732962" cy="584775"/>
            </a:xfrm>
            <a:prstGeom prst="rect">
              <a:avLst/>
            </a:prstGeom>
            <a:noFill/>
          </p:spPr>
          <p:txBody>
            <a:bodyPr wrap="none" lIns="91440" tIns="45720" rIns="91440" bIns="45720" rtlCol="0" anchor="t">
              <a:spAutoFit/>
            </a:bodyPr>
            <a:lstStyle/>
            <a:p>
              <a:r>
                <a:rPr lang="en-US" altLang="ko-KR" sz="3200" b="1">
                  <a:solidFill>
                    <a:schemeClr val="bg1"/>
                  </a:solidFill>
                </a:rPr>
                <a:t>Challenges and Limitations</a:t>
              </a: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6</a:t>
              </a:r>
              <a:endParaRPr lang="ko-KR" altLang="en-US" sz="2000">
                <a:solidFill>
                  <a:schemeClr val="bg1"/>
                </a:solidFill>
              </a:endParaRPr>
            </a:p>
          </p:txBody>
        </p:sp>
      </p:grpSp>
    </p:spTree>
    <p:extLst>
      <p:ext uri="{BB962C8B-B14F-4D97-AF65-F5344CB8AC3E}">
        <p14:creationId xmlns:p14="http://schemas.microsoft.com/office/powerpoint/2010/main" val="39691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ACFB5B0-E69F-4779-A51C-37FDA8FF4EF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2C461E-39CA-45ED-B914-2B4D6D0A696C}"/>
              </a:ext>
            </a:extLst>
          </p:cNvPr>
          <p:cNvSpPr txBox="1"/>
          <p:nvPr/>
        </p:nvSpPr>
        <p:spPr>
          <a:xfrm>
            <a:off x="967236" y="127626"/>
            <a:ext cx="4114799" cy="646331"/>
          </a:xfrm>
          <a:prstGeom prst="rect">
            <a:avLst/>
          </a:prstGeom>
          <a:noFill/>
        </p:spPr>
        <p:txBody>
          <a:bodyPr wrap="square" rtlCol="0">
            <a:spAutoFit/>
          </a:bodyPr>
          <a:lstStyle/>
          <a:p>
            <a:r>
              <a:rPr lang="en-US" altLang="ko-KR" sz="3600" spc="-300">
                <a:solidFill>
                  <a:schemeClr val="accent2">
                    <a:lumMod val="60000"/>
                    <a:lumOff val="40000"/>
                  </a:schemeClr>
                </a:solidFill>
              </a:rPr>
              <a:t>Challenges</a:t>
            </a:r>
            <a:endParaRPr lang="ko-KR" altLang="en-US" sz="3600" spc="-300">
              <a:solidFill>
                <a:schemeClr val="accent2">
                  <a:lumMod val="60000"/>
                  <a:lumOff val="40000"/>
                </a:schemeClr>
              </a:solidFill>
            </a:endParaRPr>
          </a:p>
        </p:txBody>
      </p:sp>
      <p:sp>
        <p:nvSpPr>
          <p:cNvPr id="4" name="TextBox 3">
            <a:extLst>
              <a:ext uri="{FF2B5EF4-FFF2-40B4-BE49-F238E27FC236}">
                <a16:creationId xmlns:a16="http://schemas.microsoft.com/office/drawing/2014/main" id="{02851894-F5B1-43CC-AA4D-37C88914C625}"/>
              </a:ext>
            </a:extLst>
          </p:cNvPr>
          <p:cNvSpPr txBox="1"/>
          <p:nvPr/>
        </p:nvSpPr>
        <p:spPr>
          <a:xfrm>
            <a:off x="127591" y="111943"/>
            <a:ext cx="660117" cy="307777"/>
          </a:xfrm>
          <a:prstGeom prst="rect">
            <a:avLst/>
          </a:prstGeom>
          <a:noFill/>
        </p:spPr>
        <p:txBody>
          <a:bodyPr wrap="none" lIns="91440" tIns="45720" rIns="91440" bIns="45720" rtlCol="0" anchor="t">
            <a:spAutoFit/>
          </a:bodyPr>
          <a:lstStyle/>
          <a:p>
            <a:r>
              <a:rPr lang="en-US" altLang="ko-KR" sz="1400">
                <a:solidFill>
                  <a:schemeClr val="accent2">
                    <a:lumMod val="60000"/>
                    <a:lumOff val="40000"/>
                  </a:schemeClr>
                </a:solidFill>
              </a:rPr>
              <a:t>Part 6,</a:t>
            </a:r>
            <a:endParaRPr lang="ko-KR" altLang="en-US" sz="1400">
              <a:solidFill>
                <a:schemeClr val="accent2">
                  <a:lumMod val="60000"/>
                  <a:lumOff val="40000"/>
                </a:schemeClr>
              </a:solidFill>
            </a:endParaRPr>
          </a:p>
        </p:txBody>
      </p:sp>
      <p:sp>
        <p:nvSpPr>
          <p:cNvPr id="240" name="직사각형 239">
            <a:extLst>
              <a:ext uri="{FF2B5EF4-FFF2-40B4-BE49-F238E27FC236}">
                <a16:creationId xmlns:a16="http://schemas.microsoft.com/office/drawing/2014/main" id="{E00B1AA2-B0A3-4A41-B48B-7D1A5D7F933F}"/>
              </a:ext>
            </a:extLst>
          </p:cNvPr>
          <p:cNvSpPr/>
          <p:nvPr/>
        </p:nvSpPr>
        <p:spPr>
          <a:xfrm>
            <a:off x="425302" y="1587148"/>
            <a:ext cx="5513011" cy="2173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1" name="직사각형 240">
            <a:extLst>
              <a:ext uri="{FF2B5EF4-FFF2-40B4-BE49-F238E27FC236}">
                <a16:creationId xmlns:a16="http://schemas.microsoft.com/office/drawing/2014/main" id="{D1209072-1D4E-4DB4-B585-E0F737141DF2}"/>
              </a:ext>
            </a:extLst>
          </p:cNvPr>
          <p:cNvSpPr/>
          <p:nvPr/>
        </p:nvSpPr>
        <p:spPr>
          <a:xfrm>
            <a:off x="6213492" y="1587148"/>
            <a:ext cx="5513011" cy="2173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2" name="직사각형 241">
            <a:extLst>
              <a:ext uri="{FF2B5EF4-FFF2-40B4-BE49-F238E27FC236}">
                <a16:creationId xmlns:a16="http://schemas.microsoft.com/office/drawing/2014/main" id="{DDEF8718-FDD7-47F6-A7B1-7008C04176C4}"/>
              </a:ext>
            </a:extLst>
          </p:cNvPr>
          <p:cNvSpPr/>
          <p:nvPr/>
        </p:nvSpPr>
        <p:spPr>
          <a:xfrm>
            <a:off x="400695" y="4370448"/>
            <a:ext cx="5513011" cy="21733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3" name="직사각형 242">
            <a:extLst>
              <a:ext uri="{FF2B5EF4-FFF2-40B4-BE49-F238E27FC236}">
                <a16:creationId xmlns:a16="http://schemas.microsoft.com/office/drawing/2014/main" id="{54637F28-C91E-4D1A-B131-6119CD701DF0}"/>
              </a:ext>
            </a:extLst>
          </p:cNvPr>
          <p:cNvSpPr/>
          <p:nvPr/>
        </p:nvSpPr>
        <p:spPr>
          <a:xfrm>
            <a:off x="6187532" y="4370448"/>
            <a:ext cx="5513011" cy="2173344"/>
          </a:xfrm>
          <a:prstGeom prst="rect">
            <a:avLst/>
          </a:prstGeom>
          <a:solidFill>
            <a:srgbClr val="F3DF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4" name="직사각형 243">
            <a:extLst>
              <a:ext uri="{FF2B5EF4-FFF2-40B4-BE49-F238E27FC236}">
                <a16:creationId xmlns:a16="http://schemas.microsoft.com/office/drawing/2014/main" id="{4AB1CDD6-6BDE-4A1A-8A15-2473D0C8DC81}"/>
              </a:ext>
            </a:extLst>
          </p:cNvPr>
          <p:cNvSpPr/>
          <p:nvPr/>
        </p:nvSpPr>
        <p:spPr>
          <a:xfrm>
            <a:off x="425301" y="1068872"/>
            <a:ext cx="5513012" cy="518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2" name="TextBox 251">
            <a:extLst>
              <a:ext uri="{FF2B5EF4-FFF2-40B4-BE49-F238E27FC236}">
                <a16:creationId xmlns:a16="http://schemas.microsoft.com/office/drawing/2014/main" id="{8339C0DF-2165-4DD1-B5ED-DB084F978251}"/>
              </a:ext>
            </a:extLst>
          </p:cNvPr>
          <p:cNvSpPr txBox="1"/>
          <p:nvPr/>
        </p:nvSpPr>
        <p:spPr>
          <a:xfrm>
            <a:off x="662939" y="1904652"/>
            <a:ext cx="5088460" cy="128528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pc="-150">
                <a:solidFill>
                  <a:schemeClr val="bg1"/>
                </a:solidFill>
                <a:latin typeface="+mn-ea"/>
              </a:rPr>
              <a:t> </a:t>
            </a:r>
            <a:r>
              <a:rPr lang="en-US" altLang="ko-KR" spc="-150">
                <a:solidFill>
                  <a:schemeClr val="bg1"/>
                </a:solidFill>
                <a:latin typeface="+mn-ea"/>
              </a:rPr>
              <a:t>no existing well-organized data</a:t>
            </a:r>
          </a:p>
          <a:p>
            <a:pPr marL="285750" indent="-285750">
              <a:lnSpc>
                <a:spcPct val="150000"/>
              </a:lnSpc>
              <a:buFont typeface="Wingdings" panose="05000000000000000000" pitchFamily="2" charset="2"/>
              <a:buChar char="§"/>
            </a:pPr>
            <a:r>
              <a:rPr lang="en-US" altLang="ko-KR" spc="-150">
                <a:solidFill>
                  <a:schemeClr val="bg1"/>
                </a:solidFill>
                <a:latin typeface="+mn-ea"/>
              </a:rPr>
              <a:t>Crawling with selenium</a:t>
            </a:r>
          </a:p>
          <a:p>
            <a:pPr marL="285750" indent="-285750">
              <a:lnSpc>
                <a:spcPct val="150000"/>
              </a:lnSpc>
              <a:buFont typeface="Wingdings" panose="05000000000000000000" pitchFamily="2" charset="2"/>
              <a:buChar char="§"/>
            </a:pPr>
            <a:r>
              <a:rPr lang="en-US" altLang="ko-KR" spc="-150">
                <a:solidFill>
                  <a:schemeClr val="bg1"/>
                </a:solidFill>
                <a:latin typeface="+mn-ea"/>
              </a:rPr>
              <a:t>Need cross-domain data</a:t>
            </a:r>
          </a:p>
        </p:txBody>
      </p:sp>
      <p:sp>
        <p:nvSpPr>
          <p:cNvPr id="5" name="직사각형 4">
            <a:extLst>
              <a:ext uri="{FF2B5EF4-FFF2-40B4-BE49-F238E27FC236}">
                <a16:creationId xmlns:a16="http://schemas.microsoft.com/office/drawing/2014/main" id="{F9BBB796-2EC4-2352-59A9-AB4C7D78E316}"/>
              </a:ext>
            </a:extLst>
          </p:cNvPr>
          <p:cNvSpPr/>
          <p:nvPr/>
        </p:nvSpPr>
        <p:spPr>
          <a:xfrm>
            <a:off x="6213491" y="1068872"/>
            <a:ext cx="5513012" cy="518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직사각형 5">
            <a:extLst>
              <a:ext uri="{FF2B5EF4-FFF2-40B4-BE49-F238E27FC236}">
                <a16:creationId xmlns:a16="http://schemas.microsoft.com/office/drawing/2014/main" id="{58C9478B-CEA8-1CA3-AD59-33206B177EC4}"/>
              </a:ext>
            </a:extLst>
          </p:cNvPr>
          <p:cNvSpPr/>
          <p:nvPr/>
        </p:nvSpPr>
        <p:spPr>
          <a:xfrm>
            <a:off x="412276" y="3860954"/>
            <a:ext cx="5513012" cy="518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직사각형 6">
            <a:extLst>
              <a:ext uri="{FF2B5EF4-FFF2-40B4-BE49-F238E27FC236}">
                <a16:creationId xmlns:a16="http://schemas.microsoft.com/office/drawing/2014/main" id="{7AF7BE43-9B53-7B5B-CDB0-0BAFCD763080}"/>
              </a:ext>
            </a:extLst>
          </p:cNvPr>
          <p:cNvSpPr/>
          <p:nvPr/>
        </p:nvSpPr>
        <p:spPr>
          <a:xfrm>
            <a:off x="6187531" y="3860954"/>
            <a:ext cx="5513012" cy="518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TextBox 7">
            <a:extLst>
              <a:ext uri="{FF2B5EF4-FFF2-40B4-BE49-F238E27FC236}">
                <a16:creationId xmlns:a16="http://schemas.microsoft.com/office/drawing/2014/main" id="{67D4DB57-F0AF-C6BA-EC40-ACC97AEA493D}"/>
              </a:ext>
            </a:extLst>
          </p:cNvPr>
          <p:cNvSpPr txBox="1"/>
          <p:nvPr/>
        </p:nvSpPr>
        <p:spPr>
          <a:xfrm>
            <a:off x="556299" y="1149533"/>
            <a:ext cx="5088460" cy="369332"/>
          </a:xfrm>
          <a:prstGeom prst="rect">
            <a:avLst/>
          </a:prstGeom>
          <a:noFill/>
        </p:spPr>
        <p:txBody>
          <a:bodyPr wrap="square" rtlCol="0">
            <a:spAutoFit/>
          </a:bodyPr>
          <a:lstStyle/>
          <a:p>
            <a:pPr algn="l"/>
            <a:r>
              <a:rPr lang="en-US" altLang="ko-KR" b="1">
                <a:solidFill>
                  <a:srgbClr val="0070C0"/>
                </a:solidFill>
                <a:latin typeface="Lucida Grande"/>
              </a:rPr>
              <a:t>Data</a:t>
            </a:r>
            <a:endParaRPr lang="en-US" altLang="ko-KR" b="1" i="0">
              <a:solidFill>
                <a:srgbClr val="000000"/>
              </a:solidFill>
              <a:effectLst/>
              <a:latin typeface="Lucida Grande"/>
            </a:endParaRPr>
          </a:p>
        </p:txBody>
      </p:sp>
      <p:sp>
        <p:nvSpPr>
          <p:cNvPr id="10" name="TextBox 9">
            <a:extLst>
              <a:ext uri="{FF2B5EF4-FFF2-40B4-BE49-F238E27FC236}">
                <a16:creationId xmlns:a16="http://schemas.microsoft.com/office/drawing/2014/main" id="{E5F44CBF-09A3-3221-880E-CCC9CDFDAA2F}"/>
              </a:ext>
            </a:extLst>
          </p:cNvPr>
          <p:cNvSpPr txBox="1"/>
          <p:nvPr/>
        </p:nvSpPr>
        <p:spPr>
          <a:xfrm>
            <a:off x="6451127" y="1873220"/>
            <a:ext cx="5088460" cy="129586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pc="-150">
                <a:solidFill>
                  <a:schemeClr val="bg1"/>
                </a:solidFill>
                <a:latin typeface="+mn-ea"/>
              </a:rPr>
              <a:t>Differences between localhost and server</a:t>
            </a:r>
            <a:r>
              <a:rPr lang="ko-KR" altLang="en-US" spc="-150">
                <a:solidFill>
                  <a:schemeClr val="bg1"/>
                </a:solidFill>
                <a:latin typeface="+mn-ea"/>
              </a:rPr>
              <a:t> </a:t>
            </a:r>
            <a:endParaRPr lang="en-US" altLang="ko-KR" spc="-150">
              <a:solidFill>
                <a:schemeClr val="bg1"/>
              </a:solidFill>
              <a:latin typeface="+mn-ea"/>
            </a:endParaRPr>
          </a:p>
          <a:p>
            <a:pPr marL="285750" indent="-285750">
              <a:lnSpc>
                <a:spcPct val="150000"/>
              </a:lnSpc>
              <a:buFont typeface="Wingdings" panose="05000000000000000000" pitchFamily="2" charset="2"/>
              <a:buChar char="§"/>
            </a:pPr>
            <a:r>
              <a:rPr lang="en-US" altLang="ko-KR" spc="-150">
                <a:solidFill>
                  <a:schemeClr val="bg1"/>
                </a:solidFill>
                <a:latin typeface="+mn-ea"/>
              </a:rPr>
              <a:t>DB deployment</a:t>
            </a:r>
          </a:p>
          <a:p>
            <a:pPr marL="285750" indent="-285750">
              <a:lnSpc>
                <a:spcPct val="150000"/>
              </a:lnSpc>
              <a:buFont typeface="Wingdings" panose="05000000000000000000" pitchFamily="2" charset="2"/>
              <a:buChar char="§"/>
            </a:pPr>
            <a:r>
              <a:rPr lang="en-US" altLang="ko-KR" spc="-150">
                <a:solidFill>
                  <a:schemeClr val="bg1"/>
                </a:solidFill>
                <a:latin typeface="+mn-ea"/>
              </a:rPr>
              <a:t>Schema Design</a:t>
            </a:r>
          </a:p>
        </p:txBody>
      </p:sp>
      <p:sp>
        <p:nvSpPr>
          <p:cNvPr id="12" name="TextBox 11">
            <a:extLst>
              <a:ext uri="{FF2B5EF4-FFF2-40B4-BE49-F238E27FC236}">
                <a16:creationId xmlns:a16="http://schemas.microsoft.com/office/drawing/2014/main" id="{CD519C4E-C472-1D1C-2021-A41F00FD2DDA}"/>
              </a:ext>
            </a:extLst>
          </p:cNvPr>
          <p:cNvSpPr txBox="1"/>
          <p:nvPr/>
        </p:nvSpPr>
        <p:spPr>
          <a:xfrm>
            <a:off x="6303671" y="1143344"/>
            <a:ext cx="5422832" cy="369332"/>
          </a:xfrm>
          <a:prstGeom prst="rect">
            <a:avLst/>
          </a:prstGeom>
          <a:noFill/>
        </p:spPr>
        <p:txBody>
          <a:bodyPr wrap="square">
            <a:spAutoFit/>
          </a:bodyPr>
          <a:lstStyle/>
          <a:p>
            <a:r>
              <a:rPr lang="en-US" altLang="ko-KR" b="1">
                <a:solidFill>
                  <a:srgbClr val="287916"/>
                </a:solidFill>
                <a:latin typeface="Open Sans" panose="020B0604020202020204" pitchFamily="34" charset="0"/>
              </a:rPr>
              <a:t>Connection server with DB</a:t>
            </a:r>
            <a:endParaRPr lang="ko-KR" altLang="en-US"/>
          </a:p>
        </p:txBody>
      </p:sp>
      <p:sp>
        <p:nvSpPr>
          <p:cNvPr id="17" name="TextBox 16">
            <a:extLst>
              <a:ext uri="{FF2B5EF4-FFF2-40B4-BE49-F238E27FC236}">
                <a16:creationId xmlns:a16="http://schemas.microsoft.com/office/drawing/2014/main" id="{2D9F52FF-DF78-6FEC-C87F-2B58D5FD7952}"/>
              </a:ext>
            </a:extLst>
          </p:cNvPr>
          <p:cNvSpPr txBox="1"/>
          <p:nvPr/>
        </p:nvSpPr>
        <p:spPr>
          <a:xfrm>
            <a:off x="457366" y="3962115"/>
            <a:ext cx="5422832" cy="369332"/>
          </a:xfrm>
          <a:prstGeom prst="rect">
            <a:avLst/>
          </a:prstGeom>
          <a:noFill/>
        </p:spPr>
        <p:txBody>
          <a:bodyPr wrap="square" lIns="91440" tIns="45720" rIns="91440" bIns="45720" anchor="t">
            <a:spAutoFit/>
          </a:bodyPr>
          <a:lstStyle/>
          <a:p>
            <a:r>
              <a:rPr lang="en-US" altLang="ko-KR" b="1" i="0">
                <a:solidFill>
                  <a:srgbClr val="FFC000"/>
                </a:solidFill>
                <a:effectLst/>
                <a:latin typeface="Open Sans"/>
                <a:cs typeface="Open Sans"/>
              </a:rPr>
              <a:t>Model </a:t>
            </a:r>
            <a:r>
              <a:rPr lang="en-US" altLang="ko-KR" b="1">
                <a:solidFill>
                  <a:srgbClr val="FFC000"/>
                </a:solidFill>
                <a:latin typeface="Open Sans"/>
                <a:cs typeface="Open Sans"/>
              </a:rPr>
              <a:t>implement</a:t>
            </a:r>
            <a:endParaRPr lang="ko-KR" altLang="en-US"/>
          </a:p>
        </p:txBody>
      </p:sp>
      <p:sp>
        <p:nvSpPr>
          <p:cNvPr id="18" name="TextBox 17">
            <a:extLst>
              <a:ext uri="{FF2B5EF4-FFF2-40B4-BE49-F238E27FC236}">
                <a16:creationId xmlns:a16="http://schemas.microsoft.com/office/drawing/2014/main" id="{7AF26262-D677-126F-2D86-6C212E9A9D4D}"/>
              </a:ext>
            </a:extLst>
          </p:cNvPr>
          <p:cNvSpPr txBox="1"/>
          <p:nvPr/>
        </p:nvSpPr>
        <p:spPr>
          <a:xfrm>
            <a:off x="637577" y="4765519"/>
            <a:ext cx="5088460" cy="128528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pc="-150">
                <a:solidFill>
                  <a:srgbClr val="4F4F4F"/>
                </a:solidFill>
                <a:latin typeface="+mn-ea"/>
              </a:rPr>
              <a:t>Limitations of server computing resources</a:t>
            </a:r>
          </a:p>
          <a:p>
            <a:pPr marL="285750" indent="-285750">
              <a:lnSpc>
                <a:spcPct val="150000"/>
              </a:lnSpc>
              <a:buFont typeface="Wingdings" panose="05000000000000000000" pitchFamily="2" charset="2"/>
              <a:buChar char="§"/>
            </a:pPr>
            <a:r>
              <a:rPr lang="en-US" altLang="ko-KR" spc="-150">
                <a:solidFill>
                  <a:srgbClr val="4F4F4F"/>
                </a:solidFill>
                <a:latin typeface="+mn-ea"/>
              </a:rPr>
              <a:t>Model learning and service connections</a:t>
            </a:r>
          </a:p>
          <a:p>
            <a:pPr marL="285750" indent="-285750">
              <a:lnSpc>
                <a:spcPct val="150000"/>
              </a:lnSpc>
              <a:buFont typeface="Wingdings" panose="05000000000000000000" pitchFamily="2" charset="2"/>
              <a:buChar char="§"/>
            </a:pPr>
            <a:r>
              <a:rPr lang="en-US" altLang="ko-KR" spc="-150">
                <a:solidFill>
                  <a:srgbClr val="4F4F4F"/>
                </a:solidFill>
                <a:latin typeface="+mn-ea"/>
              </a:rPr>
              <a:t>compatibility between different languages</a:t>
            </a:r>
          </a:p>
        </p:txBody>
      </p:sp>
      <p:sp>
        <p:nvSpPr>
          <p:cNvPr id="19" name="TextBox 18">
            <a:extLst>
              <a:ext uri="{FF2B5EF4-FFF2-40B4-BE49-F238E27FC236}">
                <a16:creationId xmlns:a16="http://schemas.microsoft.com/office/drawing/2014/main" id="{8E56D1AF-0473-B3DF-F2E7-B6AD5732642A}"/>
              </a:ext>
            </a:extLst>
          </p:cNvPr>
          <p:cNvSpPr txBox="1"/>
          <p:nvPr/>
        </p:nvSpPr>
        <p:spPr>
          <a:xfrm>
            <a:off x="6451127" y="4762736"/>
            <a:ext cx="5088460" cy="129586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pc="-150">
                <a:solidFill>
                  <a:srgbClr val="3D3D3D"/>
                </a:solidFill>
                <a:latin typeface="+mn-ea"/>
              </a:rPr>
              <a:t>Large file capacity</a:t>
            </a:r>
          </a:p>
          <a:p>
            <a:pPr marL="285750" indent="-285750">
              <a:lnSpc>
                <a:spcPct val="150000"/>
              </a:lnSpc>
              <a:buFont typeface="Wingdings" panose="05000000000000000000" pitchFamily="2" charset="2"/>
              <a:buChar char="§"/>
            </a:pPr>
            <a:r>
              <a:rPr lang="en-US" altLang="ko-KR" spc="-150">
                <a:solidFill>
                  <a:srgbClr val="3D3D3D"/>
                </a:solidFill>
                <a:latin typeface="+mn-ea"/>
              </a:rPr>
              <a:t>Special characters in file name</a:t>
            </a:r>
          </a:p>
          <a:p>
            <a:pPr marL="285750" indent="-285750">
              <a:lnSpc>
                <a:spcPct val="150000"/>
              </a:lnSpc>
              <a:buFont typeface="Wingdings" panose="05000000000000000000" pitchFamily="2" charset="2"/>
              <a:buChar char="§"/>
            </a:pPr>
            <a:r>
              <a:rPr lang="en-US" altLang="ko-KR" spc="-150">
                <a:solidFill>
                  <a:srgbClr val="3D3D3D"/>
                </a:solidFill>
                <a:latin typeface="+mn-ea"/>
              </a:rPr>
              <a:t>Setting the path to a file</a:t>
            </a:r>
          </a:p>
        </p:txBody>
      </p:sp>
      <p:sp>
        <p:nvSpPr>
          <p:cNvPr id="25" name="TextBox 24">
            <a:extLst>
              <a:ext uri="{FF2B5EF4-FFF2-40B4-BE49-F238E27FC236}">
                <a16:creationId xmlns:a16="http://schemas.microsoft.com/office/drawing/2014/main" id="{D89ACC30-852D-6C42-B324-4BE2CD2CC054}"/>
              </a:ext>
            </a:extLst>
          </p:cNvPr>
          <p:cNvSpPr txBox="1"/>
          <p:nvPr/>
        </p:nvSpPr>
        <p:spPr>
          <a:xfrm>
            <a:off x="6213491" y="3970991"/>
            <a:ext cx="5607340" cy="369332"/>
          </a:xfrm>
          <a:prstGeom prst="rect">
            <a:avLst/>
          </a:prstGeom>
          <a:noFill/>
        </p:spPr>
        <p:txBody>
          <a:bodyPr wrap="square">
            <a:spAutoFit/>
          </a:bodyPr>
          <a:lstStyle/>
          <a:p>
            <a:r>
              <a:rPr lang="en-US" altLang="ko-KR" b="1">
                <a:solidFill>
                  <a:srgbClr val="C00000"/>
                </a:solidFill>
                <a:latin typeface="Open Sans" panose="020B0604020202020204" pitchFamily="34" charset="0"/>
                <a:ea typeface="Open Sans" panose="020B0604020202020204" pitchFamily="34" charset="0"/>
                <a:cs typeface="Open Sans" panose="020B0604020202020204" pitchFamily="34" charset="0"/>
              </a:rPr>
              <a:t>Show image</a:t>
            </a:r>
            <a:endParaRPr lang="ko-KR" altLang="en-US" b="1">
              <a:latin typeface="Open Sans" panose="020B0604020202020204" pitchFamily="34" charset="0"/>
              <a:cs typeface="Open Sans" panose="020B0604020202020204" pitchFamily="34" charset="0"/>
            </a:endParaRPr>
          </a:p>
        </p:txBody>
      </p:sp>
    </p:spTree>
    <p:extLst>
      <p:ext uri="{BB962C8B-B14F-4D97-AF65-F5344CB8AC3E}">
        <p14:creationId xmlns:p14="http://schemas.microsoft.com/office/powerpoint/2010/main" val="375878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ACFB5B0-E69F-4779-A51C-37FDA8FF4EF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2C461E-39CA-45ED-B914-2B4D6D0A696C}"/>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ko-KR" altLang="en-US" sz="3600" spc="-300" err="1">
                <a:solidFill>
                  <a:schemeClr val="accent2">
                    <a:lumMod val="60000"/>
                    <a:lumOff val="40000"/>
                  </a:schemeClr>
                </a:solidFill>
                <a:cs typeface="Arial"/>
              </a:rPr>
              <a:t>L</a:t>
            </a:r>
            <a:r>
              <a:rPr lang="en-US" altLang="ko-KR" sz="3600" spc="-300">
                <a:solidFill>
                  <a:schemeClr val="accent2">
                    <a:lumMod val="60000"/>
                    <a:lumOff val="40000"/>
                  </a:schemeClr>
                </a:solidFill>
                <a:cs typeface="Arial"/>
              </a:rPr>
              <a:t>imitation</a:t>
            </a:r>
            <a:endParaRPr lang="ko-KR" altLang="en-US" sz="3600" spc="-300">
              <a:solidFill>
                <a:schemeClr val="accent2">
                  <a:lumMod val="60000"/>
                  <a:lumOff val="40000"/>
                </a:schemeClr>
              </a:solidFill>
              <a:cs typeface="Arial"/>
            </a:endParaRPr>
          </a:p>
        </p:txBody>
      </p:sp>
      <p:sp>
        <p:nvSpPr>
          <p:cNvPr id="4" name="TextBox 3">
            <a:extLst>
              <a:ext uri="{FF2B5EF4-FFF2-40B4-BE49-F238E27FC236}">
                <a16:creationId xmlns:a16="http://schemas.microsoft.com/office/drawing/2014/main" id="{02851894-F5B1-43CC-AA4D-37C88914C625}"/>
              </a:ext>
            </a:extLst>
          </p:cNvPr>
          <p:cNvSpPr txBox="1"/>
          <p:nvPr/>
        </p:nvSpPr>
        <p:spPr>
          <a:xfrm>
            <a:off x="127591" y="111943"/>
            <a:ext cx="660117" cy="307777"/>
          </a:xfrm>
          <a:prstGeom prst="rect">
            <a:avLst/>
          </a:prstGeom>
          <a:noFill/>
        </p:spPr>
        <p:txBody>
          <a:bodyPr wrap="none" lIns="91440" tIns="45720" rIns="91440" bIns="45720" rtlCol="0" anchor="t">
            <a:spAutoFit/>
          </a:bodyPr>
          <a:lstStyle/>
          <a:p>
            <a:r>
              <a:rPr lang="en-US" altLang="ko-KR" sz="1400">
                <a:solidFill>
                  <a:schemeClr val="accent2">
                    <a:lumMod val="60000"/>
                    <a:lumOff val="40000"/>
                  </a:schemeClr>
                </a:solidFill>
              </a:rPr>
              <a:t>Part 6,</a:t>
            </a:r>
            <a:endParaRPr lang="ko-KR" altLang="en-US" sz="1400">
              <a:solidFill>
                <a:schemeClr val="accent2">
                  <a:lumMod val="60000"/>
                  <a:lumOff val="40000"/>
                </a:schemeClr>
              </a:solidFill>
            </a:endParaRPr>
          </a:p>
        </p:txBody>
      </p:sp>
      <p:grpSp>
        <p:nvGrpSpPr>
          <p:cNvPr id="12" name="그룹 11">
            <a:extLst>
              <a:ext uri="{FF2B5EF4-FFF2-40B4-BE49-F238E27FC236}">
                <a16:creationId xmlns:a16="http://schemas.microsoft.com/office/drawing/2014/main" id="{74C32953-20AC-7DEA-FF99-11CF4D6A3382}"/>
              </a:ext>
            </a:extLst>
          </p:cNvPr>
          <p:cNvGrpSpPr/>
          <p:nvPr/>
        </p:nvGrpSpPr>
        <p:grpSpPr>
          <a:xfrm>
            <a:off x="1214164" y="1776721"/>
            <a:ext cx="11142256" cy="905811"/>
            <a:chOff x="1537048" y="1513659"/>
            <a:chExt cx="10533032" cy="905811"/>
          </a:xfrm>
        </p:grpSpPr>
        <p:sp>
          <p:nvSpPr>
            <p:cNvPr id="8" name="TextBox 7">
              <a:extLst>
                <a:ext uri="{FF2B5EF4-FFF2-40B4-BE49-F238E27FC236}">
                  <a16:creationId xmlns:a16="http://schemas.microsoft.com/office/drawing/2014/main" id="{46F923B3-3D41-405A-80C0-F688AB176389}"/>
                </a:ext>
              </a:extLst>
            </p:cNvPr>
            <p:cNvSpPr txBox="1"/>
            <p:nvPr/>
          </p:nvSpPr>
          <p:spPr>
            <a:xfrm>
              <a:off x="1537048" y="1559825"/>
              <a:ext cx="609462" cy="369332"/>
            </a:xfrm>
            <a:prstGeom prst="rect">
              <a:avLst/>
            </a:prstGeom>
            <a:noFill/>
          </p:spPr>
          <p:txBody>
            <a:bodyPr wrap="none" rtlCol="0">
              <a:spAutoFit/>
            </a:bodyPr>
            <a:lstStyle/>
            <a:p>
              <a:r>
                <a:rPr lang="en-US" altLang="ko-KR"/>
                <a:t>001</a:t>
              </a:r>
              <a:endParaRPr lang="ko-KR" altLang="en-US"/>
            </a:p>
          </p:txBody>
        </p:sp>
        <p:sp>
          <p:nvSpPr>
            <p:cNvPr id="9" name="TextBox 8">
              <a:extLst>
                <a:ext uri="{FF2B5EF4-FFF2-40B4-BE49-F238E27FC236}">
                  <a16:creationId xmlns:a16="http://schemas.microsoft.com/office/drawing/2014/main" id="{DC7ABFD7-BA81-304A-3DCE-3865D10F218F}"/>
                </a:ext>
              </a:extLst>
            </p:cNvPr>
            <p:cNvSpPr txBox="1"/>
            <p:nvPr/>
          </p:nvSpPr>
          <p:spPr>
            <a:xfrm>
              <a:off x="2387653" y="1559825"/>
              <a:ext cx="447558" cy="369332"/>
            </a:xfrm>
            <a:prstGeom prst="rect">
              <a:avLst/>
            </a:prstGeom>
            <a:noFill/>
          </p:spPr>
          <p:txBody>
            <a:bodyPr wrap="none" rtlCol="0">
              <a:spAutoFit/>
            </a:bodyPr>
            <a:lstStyle/>
            <a:p>
              <a:r>
                <a:rPr lang="en-US" altLang="ko-KR"/>
                <a:t>&gt;&gt;</a:t>
              </a:r>
              <a:endParaRPr lang="ko-KR" altLang="en-US"/>
            </a:p>
          </p:txBody>
        </p:sp>
        <p:sp>
          <p:nvSpPr>
            <p:cNvPr id="10" name="TextBox 9">
              <a:extLst>
                <a:ext uri="{FF2B5EF4-FFF2-40B4-BE49-F238E27FC236}">
                  <a16:creationId xmlns:a16="http://schemas.microsoft.com/office/drawing/2014/main" id="{922696AE-682A-FE79-815A-9D7D6F6E7EC2}"/>
                </a:ext>
              </a:extLst>
            </p:cNvPr>
            <p:cNvSpPr txBox="1"/>
            <p:nvPr/>
          </p:nvSpPr>
          <p:spPr>
            <a:xfrm>
              <a:off x="3076354" y="1513659"/>
              <a:ext cx="5476727" cy="461665"/>
            </a:xfrm>
            <a:prstGeom prst="rect">
              <a:avLst/>
            </a:prstGeom>
            <a:noFill/>
          </p:spPr>
          <p:txBody>
            <a:bodyPr wrap="square" lIns="91440" tIns="45720" rIns="91440" bIns="45720" rtlCol="0" anchor="t">
              <a:spAutoFit/>
            </a:bodyPr>
            <a:lstStyle/>
            <a:p>
              <a:endParaRPr lang="ko-KR" altLang="en-US" sz="2400" b="1">
                <a:latin typeface="+mj-ea"/>
                <a:ea typeface="+mj-ea"/>
              </a:endParaRPr>
            </a:p>
          </p:txBody>
        </p:sp>
        <p:sp>
          <p:nvSpPr>
            <p:cNvPr id="11" name="TextBox 10">
              <a:extLst>
                <a:ext uri="{FF2B5EF4-FFF2-40B4-BE49-F238E27FC236}">
                  <a16:creationId xmlns:a16="http://schemas.microsoft.com/office/drawing/2014/main" id="{FC3570C1-91A9-182C-4783-DD8DD71778BE}"/>
                </a:ext>
              </a:extLst>
            </p:cNvPr>
            <p:cNvSpPr txBox="1"/>
            <p:nvPr/>
          </p:nvSpPr>
          <p:spPr>
            <a:xfrm>
              <a:off x="3076354" y="2058858"/>
              <a:ext cx="8993726" cy="360612"/>
            </a:xfrm>
            <a:prstGeom prst="rect">
              <a:avLst/>
            </a:prstGeom>
            <a:noFill/>
          </p:spPr>
          <p:txBody>
            <a:bodyPr wrap="square" lIns="91440" tIns="45720" rIns="91440" bIns="45720" rtlCol="0" anchor="t">
              <a:spAutoFit/>
            </a:bodyPr>
            <a:lstStyle/>
            <a:p>
              <a:pPr algn="just">
                <a:lnSpc>
                  <a:spcPct val="120000"/>
                </a:lnSpc>
              </a:pPr>
              <a:endParaRPr lang="en-US" altLang="ko-KR" sz="1600" spc="-150">
                <a:cs typeface="Arial"/>
              </a:endParaRPr>
            </a:p>
          </p:txBody>
        </p:sp>
      </p:grpSp>
      <p:grpSp>
        <p:nvGrpSpPr>
          <p:cNvPr id="14" name="그룹 13">
            <a:extLst>
              <a:ext uri="{FF2B5EF4-FFF2-40B4-BE49-F238E27FC236}">
                <a16:creationId xmlns:a16="http://schemas.microsoft.com/office/drawing/2014/main" id="{8CC16A0D-6D08-3CFF-C4A0-3F692E99B674}"/>
              </a:ext>
            </a:extLst>
          </p:cNvPr>
          <p:cNvGrpSpPr/>
          <p:nvPr/>
        </p:nvGrpSpPr>
        <p:grpSpPr>
          <a:xfrm>
            <a:off x="1214163" y="2899028"/>
            <a:ext cx="11142249" cy="898626"/>
            <a:chOff x="1537048" y="1520844"/>
            <a:chExt cx="10533032" cy="898626"/>
          </a:xfrm>
        </p:grpSpPr>
        <p:sp>
          <p:nvSpPr>
            <p:cNvPr id="15" name="TextBox 14">
              <a:extLst>
                <a:ext uri="{FF2B5EF4-FFF2-40B4-BE49-F238E27FC236}">
                  <a16:creationId xmlns:a16="http://schemas.microsoft.com/office/drawing/2014/main" id="{98740DC1-E2BA-16E0-CBBB-A49D15230527}"/>
                </a:ext>
              </a:extLst>
            </p:cNvPr>
            <p:cNvSpPr txBox="1"/>
            <p:nvPr/>
          </p:nvSpPr>
          <p:spPr>
            <a:xfrm>
              <a:off x="1537048" y="1559825"/>
              <a:ext cx="538255" cy="369332"/>
            </a:xfrm>
            <a:prstGeom prst="rect">
              <a:avLst/>
            </a:prstGeom>
            <a:noFill/>
          </p:spPr>
          <p:txBody>
            <a:bodyPr wrap="none" lIns="91440" tIns="45720" rIns="91440" bIns="45720" rtlCol="0" anchor="t">
              <a:spAutoFit/>
            </a:bodyPr>
            <a:lstStyle/>
            <a:p>
              <a:r>
                <a:rPr lang="en-US" altLang="ko-KR"/>
                <a:t>002</a:t>
              </a:r>
              <a:endParaRPr lang="ko-KR" altLang="en-US"/>
            </a:p>
          </p:txBody>
        </p:sp>
        <p:sp>
          <p:nvSpPr>
            <p:cNvPr id="16" name="TextBox 15">
              <a:extLst>
                <a:ext uri="{FF2B5EF4-FFF2-40B4-BE49-F238E27FC236}">
                  <a16:creationId xmlns:a16="http://schemas.microsoft.com/office/drawing/2014/main" id="{040408D0-EFE8-9CF0-8A3E-FF4CD4FCC1EF}"/>
                </a:ext>
              </a:extLst>
            </p:cNvPr>
            <p:cNvSpPr txBox="1"/>
            <p:nvPr/>
          </p:nvSpPr>
          <p:spPr>
            <a:xfrm>
              <a:off x="2387653" y="1559825"/>
              <a:ext cx="447558" cy="369332"/>
            </a:xfrm>
            <a:prstGeom prst="rect">
              <a:avLst/>
            </a:prstGeom>
            <a:noFill/>
          </p:spPr>
          <p:txBody>
            <a:bodyPr wrap="none" rtlCol="0">
              <a:spAutoFit/>
            </a:bodyPr>
            <a:lstStyle/>
            <a:p>
              <a:r>
                <a:rPr lang="en-US" altLang="ko-KR"/>
                <a:t>&gt;&gt;</a:t>
              </a:r>
              <a:endParaRPr lang="ko-KR" altLang="en-US"/>
            </a:p>
          </p:txBody>
        </p:sp>
        <p:sp>
          <p:nvSpPr>
            <p:cNvPr id="17" name="TextBox 16">
              <a:extLst>
                <a:ext uri="{FF2B5EF4-FFF2-40B4-BE49-F238E27FC236}">
                  <a16:creationId xmlns:a16="http://schemas.microsoft.com/office/drawing/2014/main" id="{E013421F-3D45-C5B7-47A3-FC47800398C9}"/>
                </a:ext>
              </a:extLst>
            </p:cNvPr>
            <p:cNvSpPr txBox="1"/>
            <p:nvPr/>
          </p:nvSpPr>
          <p:spPr>
            <a:xfrm>
              <a:off x="3076352" y="1520844"/>
              <a:ext cx="6149961" cy="461665"/>
            </a:xfrm>
            <a:prstGeom prst="rect">
              <a:avLst/>
            </a:prstGeom>
            <a:noFill/>
          </p:spPr>
          <p:txBody>
            <a:bodyPr wrap="square" lIns="91440" tIns="45720" rIns="91440" bIns="45720" rtlCol="0" anchor="t">
              <a:spAutoFit/>
            </a:bodyPr>
            <a:lstStyle/>
            <a:p>
              <a:r>
                <a:rPr lang="en-US" altLang="ko-KR" sz="2400" b="0" i="0">
                  <a:solidFill>
                    <a:srgbClr val="000000"/>
                  </a:solidFill>
                  <a:effectLst/>
                  <a:latin typeface="noto"/>
                </a:rPr>
                <a:t>Simultaneous </a:t>
              </a:r>
              <a:r>
                <a:rPr lang="en-US" altLang="ko-KR" sz="2400">
                  <a:solidFill>
                    <a:srgbClr val="000000"/>
                  </a:solidFill>
                  <a:latin typeface="noto"/>
                </a:rPr>
                <a:t>registration </a:t>
              </a:r>
              <a:r>
                <a:rPr lang="en-US" altLang="ko-KR" sz="2400" b="0" i="0">
                  <a:solidFill>
                    <a:srgbClr val="000000"/>
                  </a:solidFill>
                  <a:effectLst/>
                  <a:latin typeface="noto"/>
                </a:rPr>
                <a:t>of multi-user</a:t>
              </a:r>
              <a:endParaRPr lang="ko-KR" altLang="en-US" sz="2400" b="1">
                <a:latin typeface="나눔스퀘어 Bold"/>
              </a:endParaRPr>
            </a:p>
          </p:txBody>
        </p:sp>
        <p:sp>
          <p:nvSpPr>
            <p:cNvPr id="18" name="TextBox 17">
              <a:extLst>
                <a:ext uri="{FF2B5EF4-FFF2-40B4-BE49-F238E27FC236}">
                  <a16:creationId xmlns:a16="http://schemas.microsoft.com/office/drawing/2014/main" id="{BE142076-9FAD-296E-B3A3-0BDEE4855150}"/>
                </a:ext>
              </a:extLst>
            </p:cNvPr>
            <p:cNvSpPr txBox="1"/>
            <p:nvPr/>
          </p:nvSpPr>
          <p:spPr>
            <a:xfrm>
              <a:off x="3076354" y="2058858"/>
              <a:ext cx="8993726" cy="360612"/>
            </a:xfrm>
            <a:prstGeom prst="rect">
              <a:avLst/>
            </a:prstGeom>
            <a:noFill/>
          </p:spPr>
          <p:txBody>
            <a:bodyPr wrap="square" lIns="91440" tIns="45720" rIns="91440" bIns="45720" rtlCol="0" anchor="t">
              <a:spAutoFit/>
            </a:bodyPr>
            <a:lstStyle/>
            <a:p>
              <a:pPr algn="just">
                <a:lnSpc>
                  <a:spcPct val="120000"/>
                </a:lnSpc>
              </a:pPr>
              <a:endParaRPr lang="en-US" altLang="ko-KR" sz="1600" spc="-150">
                <a:cs typeface="Arial"/>
              </a:endParaRPr>
            </a:p>
          </p:txBody>
        </p:sp>
      </p:grpSp>
      <p:grpSp>
        <p:nvGrpSpPr>
          <p:cNvPr id="19" name="그룹 18">
            <a:extLst>
              <a:ext uri="{FF2B5EF4-FFF2-40B4-BE49-F238E27FC236}">
                <a16:creationId xmlns:a16="http://schemas.microsoft.com/office/drawing/2014/main" id="{AED48B60-54E8-597E-196D-85F9DF90811A}"/>
              </a:ext>
            </a:extLst>
          </p:cNvPr>
          <p:cNvGrpSpPr/>
          <p:nvPr/>
        </p:nvGrpSpPr>
        <p:grpSpPr>
          <a:xfrm>
            <a:off x="1214163" y="1782262"/>
            <a:ext cx="11142249" cy="3130514"/>
            <a:chOff x="1537048" y="-711044"/>
            <a:chExt cx="10533032" cy="3130514"/>
          </a:xfrm>
        </p:grpSpPr>
        <p:sp>
          <p:nvSpPr>
            <p:cNvPr id="20" name="TextBox 19">
              <a:extLst>
                <a:ext uri="{FF2B5EF4-FFF2-40B4-BE49-F238E27FC236}">
                  <a16:creationId xmlns:a16="http://schemas.microsoft.com/office/drawing/2014/main" id="{0BE29C0A-B813-0728-4569-F42FA39F6646}"/>
                </a:ext>
              </a:extLst>
            </p:cNvPr>
            <p:cNvSpPr txBox="1"/>
            <p:nvPr/>
          </p:nvSpPr>
          <p:spPr>
            <a:xfrm>
              <a:off x="1537048" y="1559825"/>
              <a:ext cx="538255" cy="369332"/>
            </a:xfrm>
            <a:prstGeom prst="rect">
              <a:avLst/>
            </a:prstGeom>
            <a:noFill/>
          </p:spPr>
          <p:txBody>
            <a:bodyPr wrap="none" lIns="91440" tIns="45720" rIns="91440" bIns="45720" rtlCol="0" anchor="t">
              <a:spAutoFit/>
            </a:bodyPr>
            <a:lstStyle/>
            <a:p>
              <a:r>
                <a:rPr lang="en-US" altLang="ko-KR"/>
                <a:t>003</a:t>
              </a:r>
              <a:endParaRPr lang="ko-KR" altLang="en-US"/>
            </a:p>
          </p:txBody>
        </p:sp>
        <p:sp>
          <p:nvSpPr>
            <p:cNvPr id="21" name="TextBox 20">
              <a:extLst>
                <a:ext uri="{FF2B5EF4-FFF2-40B4-BE49-F238E27FC236}">
                  <a16:creationId xmlns:a16="http://schemas.microsoft.com/office/drawing/2014/main" id="{1D602118-37A8-E09D-0CBA-2A3904D0FD8C}"/>
                </a:ext>
              </a:extLst>
            </p:cNvPr>
            <p:cNvSpPr txBox="1"/>
            <p:nvPr/>
          </p:nvSpPr>
          <p:spPr>
            <a:xfrm>
              <a:off x="2387653" y="1559825"/>
              <a:ext cx="447558" cy="369332"/>
            </a:xfrm>
            <a:prstGeom prst="rect">
              <a:avLst/>
            </a:prstGeom>
            <a:noFill/>
          </p:spPr>
          <p:txBody>
            <a:bodyPr wrap="none" rtlCol="0">
              <a:spAutoFit/>
            </a:bodyPr>
            <a:lstStyle/>
            <a:p>
              <a:r>
                <a:rPr lang="en-US" altLang="ko-KR"/>
                <a:t>&gt;&gt;</a:t>
              </a:r>
              <a:endParaRPr lang="ko-KR" altLang="en-US"/>
            </a:p>
          </p:txBody>
        </p:sp>
        <p:sp>
          <p:nvSpPr>
            <p:cNvPr id="22" name="TextBox 21">
              <a:extLst>
                <a:ext uri="{FF2B5EF4-FFF2-40B4-BE49-F238E27FC236}">
                  <a16:creationId xmlns:a16="http://schemas.microsoft.com/office/drawing/2014/main" id="{434C65C1-A0F5-C4F1-AA2D-C06778D804AD}"/>
                </a:ext>
              </a:extLst>
            </p:cNvPr>
            <p:cNvSpPr txBox="1"/>
            <p:nvPr/>
          </p:nvSpPr>
          <p:spPr>
            <a:xfrm>
              <a:off x="3132318" y="-711044"/>
              <a:ext cx="3019646" cy="461665"/>
            </a:xfrm>
            <a:prstGeom prst="rect">
              <a:avLst/>
            </a:prstGeom>
            <a:noFill/>
          </p:spPr>
          <p:txBody>
            <a:bodyPr wrap="square" lIns="91440" tIns="45720" rIns="91440" bIns="45720" rtlCol="0" anchor="t">
              <a:spAutoFit/>
            </a:bodyPr>
            <a:lstStyle/>
            <a:p>
              <a:r>
                <a:rPr lang="en-US" altLang="ko-KR" sz="2400">
                  <a:latin typeface="나눔스퀘어 Bold"/>
                </a:rPr>
                <a:t>Too Slow service</a:t>
              </a:r>
              <a:endParaRPr lang="ko-KR" altLang="en-US" sz="2400">
                <a:latin typeface="나눔스퀘어 Bold"/>
              </a:endParaRPr>
            </a:p>
          </p:txBody>
        </p:sp>
        <p:sp>
          <p:nvSpPr>
            <p:cNvPr id="23" name="TextBox 22">
              <a:extLst>
                <a:ext uri="{FF2B5EF4-FFF2-40B4-BE49-F238E27FC236}">
                  <a16:creationId xmlns:a16="http://schemas.microsoft.com/office/drawing/2014/main" id="{F9225323-7CAD-8EBB-546D-B8E18EA2168F}"/>
                </a:ext>
              </a:extLst>
            </p:cNvPr>
            <p:cNvSpPr txBox="1"/>
            <p:nvPr/>
          </p:nvSpPr>
          <p:spPr>
            <a:xfrm>
              <a:off x="3076354" y="2058858"/>
              <a:ext cx="8993726" cy="360612"/>
            </a:xfrm>
            <a:prstGeom prst="rect">
              <a:avLst/>
            </a:prstGeom>
            <a:noFill/>
          </p:spPr>
          <p:txBody>
            <a:bodyPr wrap="square" lIns="91440" tIns="45720" rIns="91440" bIns="45720" rtlCol="0" anchor="t">
              <a:spAutoFit/>
            </a:bodyPr>
            <a:lstStyle/>
            <a:p>
              <a:pPr algn="just">
                <a:lnSpc>
                  <a:spcPct val="120000"/>
                </a:lnSpc>
              </a:pPr>
              <a:endParaRPr lang="en-US" altLang="ko-KR" sz="1600" spc="-150">
                <a:cs typeface="Arial"/>
              </a:endParaRPr>
            </a:p>
          </p:txBody>
        </p:sp>
      </p:grpSp>
      <p:sp>
        <p:nvSpPr>
          <p:cNvPr id="5" name="TextBox 4">
            <a:extLst>
              <a:ext uri="{FF2B5EF4-FFF2-40B4-BE49-F238E27FC236}">
                <a16:creationId xmlns:a16="http://schemas.microsoft.com/office/drawing/2014/main" id="{2FF28657-A999-6812-47EF-7CD740EBF3CA}"/>
              </a:ext>
            </a:extLst>
          </p:cNvPr>
          <p:cNvSpPr txBox="1"/>
          <p:nvPr/>
        </p:nvSpPr>
        <p:spPr>
          <a:xfrm>
            <a:off x="2787315" y="4070683"/>
            <a:ext cx="73459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400" err="1">
                <a:latin typeface="나눔스퀘어 Bold"/>
              </a:rPr>
              <a:t>Description</a:t>
            </a:r>
            <a:r>
              <a:rPr lang="ko-KR" altLang="en-US" sz="2400">
                <a:latin typeface="나눔스퀘어 Bold"/>
              </a:rPr>
              <a:t> </a:t>
            </a:r>
            <a:r>
              <a:rPr lang="ko-KR" altLang="en-US" sz="2400" err="1">
                <a:latin typeface="나눔스퀘어 Bold"/>
              </a:rPr>
              <a:t>only</a:t>
            </a:r>
            <a:r>
              <a:rPr lang="ko-KR" altLang="en-US" sz="2400">
                <a:latin typeface="나눔스퀘어 Bold"/>
              </a:rPr>
              <a:t> </a:t>
            </a:r>
            <a:r>
              <a:rPr lang="ko-KR" altLang="en-US" sz="2400" err="1">
                <a:latin typeface="나눔스퀘어 Bold"/>
              </a:rPr>
              <a:t>contains</a:t>
            </a:r>
            <a:r>
              <a:rPr lang="ko-KR" altLang="en-US" sz="2400">
                <a:latin typeface="나눔스퀘어 Bold"/>
              </a:rPr>
              <a:t> </a:t>
            </a:r>
            <a:r>
              <a:rPr lang="ko-KR" altLang="en-US" sz="2400" err="1">
                <a:latin typeface="나눔스퀘어 Bold"/>
              </a:rPr>
              <a:t>limited</a:t>
            </a:r>
            <a:r>
              <a:rPr lang="ko-KR" altLang="en-US" sz="2400">
                <a:latin typeface="나눔스퀘어 Bold"/>
              </a:rPr>
              <a:t> </a:t>
            </a:r>
            <a:r>
              <a:rPr lang="ko-KR" altLang="en-US" sz="2400" err="1">
                <a:latin typeface="나눔스퀘어 Bold"/>
              </a:rPr>
              <a:t>information</a:t>
            </a:r>
            <a:endParaRPr lang="ko-KR" altLang="en-US" sz="2400">
              <a:latin typeface="나눔스퀘어 Bold"/>
            </a:endParaRPr>
          </a:p>
        </p:txBody>
      </p:sp>
    </p:spTree>
    <p:extLst>
      <p:ext uri="{BB962C8B-B14F-4D97-AF65-F5344CB8AC3E}">
        <p14:creationId xmlns:p14="http://schemas.microsoft.com/office/powerpoint/2010/main" val="269556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ACFB5B0-E69F-4779-A51C-37FDA8FF4EF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2C461E-39CA-45ED-B914-2B4D6D0A696C}"/>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ko-KR" altLang="en-US" sz="3600" spc="-300" err="1">
                <a:solidFill>
                  <a:schemeClr val="accent2">
                    <a:lumMod val="60000"/>
                    <a:lumOff val="40000"/>
                  </a:schemeClr>
                </a:solidFill>
                <a:cs typeface="Arial"/>
              </a:rPr>
              <a:t>L</a:t>
            </a:r>
            <a:r>
              <a:rPr lang="en-US" altLang="ko-KR" sz="3600" spc="-300">
                <a:solidFill>
                  <a:schemeClr val="accent2">
                    <a:lumMod val="60000"/>
                    <a:lumOff val="40000"/>
                  </a:schemeClr>
                </a:solidFill>
                <a:cs typeface="Arial"/>
              </a:rPr>
              <a:t>imitation</a:t>
            </a:r>
            <a:endParaRPr lang="ko-KR" altLang="en-US" sz="3600" spc="-300">
              <a:solidFill>
                <a:schemeClr val="accent2">
                  <a:lumMod val="60000"/>
                  <a:lumOff val="40000"/>
                </a:schemeClr>
              </a:solidFill>
              <a:cs typeface="Arial"/>
            </a:endParaRPr>
          </a:p>
        </p:txBody>
      </p:sp>
      <p:sp>
        <p:nvSpPr>
          <p:cNvPr id="4" name="TextBox 3">
            <a:extLst>
              <a:ext uri="{FF2B5EF4-FFF2-40B4-BE49-F238E27FC236}">
                <a16:creationId xmlns:a16="http://schemas.microsoft.com/office/drawing/2014/main" id="{02851894-F5B1-43CC-AA4D-37C88914C625}"/>
              </a:ext>
            </a:extLst>
          </p:cNvPr>
          <p:cNvSpPr txBox="1"/>
          <p:nvPr/>
        </p:nvSpPr>
        <p:spPr>
          <a:xfrm>
            <a:off x="127591" y="111943"/>
            <a:ext cx="660117" cy="307777"/>
          </a:xfrm>
          <a:prstGeom prst="rect">
            <a:avLst/>
          </a:prstGeom>
          <a:noFill/>
        </p:spPr>
        <p:txBody>
          <a:bodyPr wrap="none" lIns="91440" tIns="45720" rIns="91440" bIns="45720" rtlCol="0" anchor="t">
            <a:spAutoFit/>
          </a:bodyPr>
          <a:lstStyle/>
          <a:p>
            <a:r>
              <a:rPr lang="en-US" altLang="ko-KR" sz="1400">
                <a:solidFill>
                  <a:schemeClr val="accent2">
                    <a:lumMod val="60000"/>
                    <a:lumOff val="40000"/>
                  </a:schemeClr>
                </a:solidFill>
              </a:rPr>
              <a:t>Part 6,</a:t>
            </a:r>
            <a:endParaRPr lang="ko-KR" altLang="en-US" sz="1400">
              <a:solidFill>
                <a:schemeClr val="accent2">
                  <a:lumMod val="60000"/>
                  <a:lumOff val="40000"/>
                </a:schemeClr>
              </a:solidFill>
            </a:endParaRPr>
          </a:p>
        </p:txBody>
      </p:sp>
      <p:pic>
        <p:nvPicPr>
          <p:cNvPr id="7" name="Picture 12">
            <a:extLst>
              <a:ext uri="{FF2B5EF4-FFF2-40B4-BE49-F238E27FC236}">
                <a16:creationId xmlns:a16="http://schemas.microsoft.com/office/drawing/2014/main" id="{415142F6-4B84-5F55-85E4-007A9FEE66CA}"/>
              </a:ext>
            </a:extLst>
          </p:cNvPr>
          <p:cNvPicPr>
            <a:picLocks noChangeAspect="1"/>
          </p:cNvPicPr>
          <p:nvPr/>
        </p:nvPicPr>
        <p:blipFill>
          <a:blip r:embed="rId2"/>
          <a:stretch>
            <a:fillRect/>
          </a:stretch>
        </p:blipFill>
        <p:spPr>
          <a:xfrm>
            <a:off x="300842" y="1384854"/>
            <a:ext cx="3910940" cy="3979437"/>
          </a:xfrm>
          <a:prstGeom prst="rect">
            <a:avLst/>
          </a:prstGeom>
        </p:spPr>
      </p:pic>
      <p:pic>
        <p:nvPicPr>
          <p:cNvPr id="13" name="Picture 23">
            <a:extLst>
              <a:ext uri="{FF2B5EF4-FFF2-40B4-BE49-F238E27FC236}">
                <a16:creationId xmlns:a16="http://schemas.microsoft.com/office/drawing/2014/main" id="{29405415-6D38-03C0-A6BA-2F5C14657FC4}"/>
              </a:ext>
            </a:extLst>
          </p:cNvPr>
          <p:cNvPicPr>
            <a:picLocks noChangeAspect="1"/>
          </p:cNvPicPr>
          <p:nvPr/>
        </p:nvPicPr>
        <p:blipFill>
          <a:blip r:embed="rId3"/>
          <a:stretch>
            <a:fillRect/>
          </a:stretch>
        </p:blipFill>
        <p:spPr>
          <a:xfrm>
            <a:off x="2675906" y="2270535"/>
            <a:ext cx="4900550" cy="3969577"/>
          </a:xfrm>
          <a:prstGeom prst="rect">
            <a:avLst/>
          </a:prstGeom>
        </p:spPr>
      </p:pic>
      <p:pic>
        <p:nvPicPr>
          <p:cNvPr id="24" name="Picture 24">
            <a:extLst>
              <a:ext uri="{FF2B5EF4-FFF2-40B4-BE49-F238E27FC236}">
                <a16:creationId xmlns:a16="http://schemas.microsoft.com/office/drawing/2014/main" id="{49EDA123-F43B-FC09-B784-32E3A0A471B2}"/>
              </a:ext>
            </a:extLst>
          </p:cNvPr>
          <p:cNvPicPr>
            <a:picLocks noChangeAspect="1"/>
          </p:cNvPicPr>
          <p:nvPr/>
        </p:nvPicPr>
        <p:blipFill>
          <a:blip r:embed="rId4"/>
          <a:stretch>
            <a:fillRect/>
          </a:stretch>
        </p:blipFill>
        <p:spPr>
          <a:xfrm>
            <a:off x="7653647" y="1093464"/>
            <a:ext cx="4593771" cy="2939254"/>
          </a:xfrm>
          <a:prstGeom prst="rect">
            <a:avLst/>
          </a:prstGeom>
        </p:spPr>
      </p:pic>
      <p:sp>
        <p:nvSpPr>
          <p:cNvPr id="5" name="TextBox 4">
            <a:extLst>
              <a:ext uri="{FF2B5EF4-FFF2-40B4-BE49-F238E27FC236}">
                <a16:creationId xmlns:a16="http://schemas.microsoft.com/office/drawing/2014/main" id="{5E9E6622-35E6-31C4-50E5-F64A9FD14C3C}"/>
              </a:ext>
            </a:extLst>
          </p:cNvPr>
          <p:cNvSpPr txBox="1"/>
          <p:nvPr/>
        </p:nvSpPr>
        <p:spPr>
          <a:xfrm>
            <a:off x="8074526" y="5133474"/>
            <a:ext cx="39837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Description(Synopsis)  contains limited information</a:t>
            </a:r>
          </a:p>
        </p:txBody>
      </p:sp>
    </p:spTree>
    <p:extLst>
      <p:ext uri="{BB962C8B-B14F-4D97-AF65-F5344CB8AC3E}">
        <p14:creationId xmlns:p14="http://schemas.microsoft.com/office/powerpoint/2010/main" val="1450495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4500784" cy="1053574"/>
            <a:chOff x="3803546" y="2667813"/>
            <a:chExt cx="4500784"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4500784" cy="584775"/>
            </a:xfrm>
            <a:prstGeom prst="rect">
              <a:avLst/>
            </a:prstGeom>
            <a:noFill/>
          </p:spPr>
          <p:txBody>
            <a:bodyPr wrap="none" lIns="91440" tIns="45720" rIns="91440" bIns="45720" rtlCol="0" anchor="t">
              <a:spAutoFit/>
            </a:bodyPr>
            <a:lstStyle/>
            <a:p>
              <a:r>
                <a:rPr lang="en-US" altLang="ko-KR" sz="3200" b="1">
                  <a:solidFill>
                    <a:schemeClr val="bg1"/>
                  </a:solidFill>
                </a:rPr>
                <a:t>Objective and motivation</a:t>
              </a:r>
              <a:endParaRPr lang="ko-KR" altLang="en-US" sz="3200" b="1">
                <a:solidFill>
                  <a:schemeClr val="bg1"/>
                </a:solidFill>
              </a:endParaRP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rtlCol="0">
              <a:spAutoFit/>
            </a:bodyPr>
            <a:lstStyle/>
            <a:p>
              <a:r>
                <a:rPr lang="en-US" altLang="ko-KR" sz="2000">
                  <a:solidFill>
                    <a:schemeClr val="bg1"/>
                  </a:solidFill>
                </a:rPr>
                <a:t>Part 1</a:t>
              </a:r>
              <a:endParaRPr lang="ko-KR" altLang="en-US" sz="2000">
                <a:solidFill>
                  <a:schemeClr val="bg1"/>
                </a:solidFill>
              </a:endParaRPr>
            </a:p>
          </p:txBody>
        </p:sp>
      </p:grpSp>
    </p:spTree>
    <p:extLst>
      <p:ext uri="{BB962C8B-B14F-4D97-AF65-F5344CB8AC3E}">
        <p14:creationId xmlns:p14="http://schemas.microsoft.com/office/powerpoint/2010/main" val="24920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a:t>
            </a:r>
            <a:r>
              <a:rPr lang="en-US" altLang="ko-KR" sz="900" err="1">
                <a:solidFill>
                  <a:schemeClr val="bg1"/>
                </a:solidFill>
                <a:latin typeface="Arial" panose="020B0604020202020204" pitchFamily="34" charset="0"/>
                <a:cs typeface="Arial" panose="020B0604020202020204" pitchFamily="34" charset="0"/>
              </a:rPr>
              <a:t>Saebyeol</a:t>
            </a:r>
            <a:r>
              <a:rPr lang="en-US" altLang="ko-KR" sz="900">
                <a:solidFill>
                  <a:schemeClr val="bg1"/>
                </a:solidFill>
                <a:latin typeface="Arial" panose="020B0604020202020204" pitchFamily="34" charset="0"/>
                <a:cs typeface="Arial" panose="020B0604020202020204" pitchFamily="34" charset="0"/>
              </a:rPr>
              <a:t>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5063822" cy="1053574"/>
            <a:chOff x="3803546" y="2667813"/>
            <a:chExt cx="5063822"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5063822" cy="584775"/>
            </a:xfrm>
            <a:prstGeom prst="rect">
              <a:avLst/>
            </a:prstGeom>
            <a:noFill/>
          </p:spPr>
          <p:txBody>
            <a:bodyPr wrap="none" lIns="91440" tIns="45720" rIns="91440" bIns="45720" rtlCol="0" anchor="t">
              <a:spAutoFit/>
            </a:bodyPr>
            <a:lstStyle/>
            <a:p>
              <a:r>
                <a:rPr lang="en-US" altLang="ko-KR" sz="3200" b="1">
                  <a:solidFill>
                    <a:schemeClr val="bg1"/>
                  </a:solidFill>
                </a:rPr>
                <a:t>Final Implementation: Demo</a:t>
              </a: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7</a:t>
              </a:r>
              <a:endParaRPr lang="ko-KR" altLang="en-US" sz="2000">
                <a:solidFill>
                  <a:schemeClr val="bg1"/>
                </a:solidFill>
              </a:endParaRPr>
            </a:p>
          </p:txBody>
        </p:sp>
      </p:grpSp>
    </p:spTree>
    <p:extLst>
      <p:ext uri="{BB962C8B-B14F-4D97-AF65-F5344CB8AC3E}">
        <p14:creationId xmlns:p14="http://schemas.microsoft.com/office/powerpoint/2010/main" val="373271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4728667"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Objective and motivation</a:t>
            </a:r>
          </a:p>
        </p:txBody>
      </p:sp>
      <p:sp>
        <p:nvSpPr>
          <p:cNvPr id="5" name="TextBox 4">
            <a:extLst>
              <a:ext uri="{FF2B5EF4-FFF2-40B4-BE49-F238E27FC236}">
                <a16:creationId xmlns:a16="http://schemas.microsoft.com/office/drawing/2014/main" id="{46917226-5A41-A010-242B-90432022EB60}"/>
              </a:ext>
            </a:extLst>
          </p:cNvPr>
          <p:cNvSpPr txBox="1"/>
          <p:nvPr/>
        </p:nvSpPr>
        <p:spPr>
          <a:xfrm>
            <a:off x="659795" y="175075"/>
            <a:ext cx="184730" cy="307777"/>
          </a:xfrm>
          <a:prstGeom prst="rect">
            <a:avLst/>
          </a:prstGeom>
          <a:noFill/>
        </p:spPr>
        <p:txBody>
          <a:bodyPr wrap="none" lIns="91440" tIns="45720" rIns="91440" bIns="45720" rtlCol="0" anchor="t">
            <a:spAutoFit/>
          </a:bodyPr>
          <a:lstStyle/>
          <a:p>
            <a:pPr algn="ctr"/>
            <a:endParaRPr lang="en-US" altLang="ko-KR" sz="1400">
              <a:solidFill>
                <a:schemeClr val="bg1"/>
              </a:solidFill>
            </a:endParaRPr>
          </a:p>
        </p:txBody>
      </p:sp>
      <p:pic>
        <p:nvPicPr>
          <p:cNvPr id="4" name="그림 5">
            <a:extLst>
              <a:ext uri="{FF2B5EF4-FFF2-40B4-BE49-F238E27FC236}">
                <a16:creationId xmlns:a16="http://schemas.microsoft.com/office/drawing/2014/main" id="{44C28802-C5F2-30DB-215D-5E9B939A1056}"/>
              </a:ext>
            </a:extLst>
          </p:cNvPr>
          <p:cNvPicPr>
            <a:picLocks noChangeAspect="1"/>
          </p:cNvPicPr>
          <p:nvPr/>
        </p:nvPicPr>
        <p:blipFill>
          <a:blip r:embed="rId2"/>
          <a:stretch>
            <a:fillRect/>
          </a:stretch>
        </p:blipFill>
        <p:spPr>
          <a:xfrm>
            <a:off x="657723" y="1427939"/>
            <a:ext cx="11135982" cy="4756506"/>
          </a:xfrm>
          <a:prstGeom prst="rect">
            <a:avLst/>
          </a:prstGeom>
        </p:spPr>
      </p:pic>
    </p:spTree>
    <p:extLst>
      <p:ext uri="{BB962C8B-B14F-4D97-AF65-F5344CB8AC3E}">
        <p14:creationId xmlns:p14="http://schemas.microsoft.com/office/powerpoint/2010/main" val="13438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3021789" cy="1053574"/>
            <a:chOff x="3803546" y="2667813"/>
            <a:chExt cx="3021789"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3021789" cy="584775"/>
            </a:xfrm>
            <a:prstGeom prst="rect">
              <a:avLst/>
            </a:prstGeom>
            <a:noFill/>
          </p:spPr>
          <p:txBody>
            <a:bodyPr wrap="none" lIns="91440" tIns="45720" rIns="91440" bIns="45720" rtlCol="0" anchor="t">
              <a:spAutoFit/>
            </a:bodyPr>
            <a:lstStyle/>
            <a:p>
              <a:r>
                <a:rPr lang="en-US" altLang="ko-KR" sz="3200" b="1">
                  <a:solidFill>
                    <a:schemeClr val="bg1"/>
                  </a:solidFill>
                </a:rPr>
                <a:t>Project Schedule</a:t>
              </a:r>
              <a:endParaRPr lang="ko-KR" altLang="en-US" sz="3200" b="1">
                <a:solidFill>
                  <a:schemeClr val="bg1"/>
                </a:solidFill>
              </a:endParaRP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869149" cy="400110"/>
            </a:xfrm>
            <a:prstGeom prst="rect">
              <a:avLst/>
            </a:prstGeom>
            <a:noFill/>
          </p:spPr>
          <p:txBody>
            <a:bodyPr wrap="none" rtlCol="0">
              <a:spAutoFit/>
            </a:bodyPr>
            <a:lstStyle/>
            <a:p>
              <a:r>
                <a:rPr lang="en-US" altLang="ko-KR" sz="2000">
                  <a:solidFill>
                    <a:schemeClr val="bg1"/>
                  </a:solidFill>
                </a:rPr>
                <a:t>Part 2</a:t>
              </a:r>
              <a:endParaRPr lang="ko-KR" altLang="en-US" sz="2000">
                <a:solidFill>
                  <a:schemeClr val="bg1"/>
                </a:solidFill>
              </a:endParaRPr>
            </a:p>
          </p:txBody>
        </p:sp>
      </p:grpSp>
    </p:spTree>
    <p:extLst>
      <p:ext uri="{BB962C8B-B14F-4D97-AF65-F5344CB8AC3E}">
        <p14:creationId xmlns:p14="http://schemas.microsoft.com/office/powerpoint/2010/main" val="30744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136243"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Project progress</a:t>
            </a:r>
          </a:p>
        </p:txBody>
      </p:sp>
      <p:sp>
        <p:nvSpPr>
          <p:cNvPr id="5" name="TextBox 4">
            <a:extLst>
              <a:ext uri="{FF2B5EF4-FFF2-40B4-BE49-F238E27FC236}">
                <a16:creationId xmlns:a16="http://schemas.microsoft.com/office/drawing/2014/main" id="{46917226-5A41-A010-242B-90432022EB60}"/>
              </a:ext>
            </a:extLst>
          </p:cNvPr>
          <p:cNvSpPr txBox="1"/>
          <p:nvPr/>
        </p:nvSpPr>
        <p:spPr>
          <a:xfrm>
            <a:off x="659795" y="175075"/>
            <a:ext cx="184730" cy="307777"/>
          </a:xfrm>
          <a:prstGeom prst="rect">
            <a:avLst/>
          </a:prstGeom>
          <a:noFill/>
        </p:spPr>
        <p:txBody>
          <a:bodyPr wrap="none" lIns="91440" tIns="45720" rIns="91440" bIns="45720" rtlCol="0" anchor="t">
            <a:spAutoFit/>
          </a:bodyPr>
          <a:lstStyle/>
          <a:p>
            <a:pPr algn="ctr"/>
            <a:endParaRPr lang="en-US" altLang="ko-KR" sz="1400">
              <a:solidFill>
                <a:schemeClr val="bg1"/>
              </a:solidFill>
            </a:endParaRPr>
          </a:p>
        </p:txBody>
      </p:sp>
      <p:pic>
        <p:nvPicPr>
          <p:cNvPr id="6" name="그림 6" descr="차트이(가) 표시된 사진&#10;&#10;자동 생성된 설명">
            <a:extLst>
              <a:ext uri="{FF2B5EF4-FFF2-40B4-BE49-F238E27FC236}">
                <a16:creationId xmlns:a16="http://schemas.microsoft.com/office/drawing/2014/main" id="{12586CE0-C598-45B5-D2E3-409F2A40B31E}"/>
              </a:ext>
            </a:extLst>
          </p:cNvPr>
          <p:cNvPicPr>
            <a:picLocks noChangeAspect="1"/>
          </p:cNvPicPr>
          <p:nvPr/>
        </p:nvPicPr>
        <p:blipFill>
          <a:blip r:embed="rId2"/>
          <a:stretch>
            <a:fillRect/>
          </a:stretch>
        </p:blipFill>
        <p:spPr>
          <a:xfrm>
            <a:off x="504449" y="1991517"/>
            <a:ext cx="11426105" cy="2564705"/>
          </a:xfrm>
          <a:prstGeom prst="rect">
            <a:avLst/>
          </a:prstGeom>
        </p:spPr>
      </p:pic>
    </p:spTree>
    <p:extLst>
      <p:ext uri="{BB962C8B-B14F-4D97-AF65-F5344CB8AC3E}">
        <p14:creationId xmlns:p14="http://schemas.microsoft.com/office/powerpoint/2010/main" val="40818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2233304" cy="1053574"/>
            <a:chOff x="3803546" y="2667813"/>
            <a:chExt cx="2233304"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2233304" cy="584775"/>
            </a:xfrm>
            <a:prstGeom prst="rect">
              <a:avLst/>
            </a:prstGeom>
            <a:noFill/>
          </p:spPr>
          <p:txBody>
            <a:bodyPr wrap="none" lIns="91440" tIns="45720" rIns="91440" bIns="45720" rtlCol="0" anchor="t">
              <a:spAutoFit/>
            </a:bodyPr>
            <a:lstStyle/>
            <a:p>
              <a:r>
                <a:rPr lang="en-US" altLang="ko-KR" sz="3200" b="1">
                  <a:solidFill>
                    <a:schemeClr val="bg1"/>
                  </a:solidFill>
                </a:rPr>
                <a:t>Final Design</a:t>
              </a: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rtlCol="0">
              <a:spAutoFit/>
            </a:bodyPr>
            <a:lstStyle/>
            <a:p>
              <a:r>
                <a:rPr lang="en-US" altLang="ko-KR" sz="2000">
                  <a:solidFill>
                    <a:schemeClr val="bg1"/>
                  </a:solidFill>
                </a:rPr>
                <a:t>Part 3</a:t>
              </a:r>
              <a:endParaRPr lang="ko-KR" altLang="en-US" sz="2000">
                <a:solidFill>
                  <a:schemeClr val="bg1"/>
                </a:solidFill>
              </a:endParaRPr>
            </a:p>
          </p:txBody>
        </p:sp>
      </p:grpSp>
    </p:spTree>
    <p:extLst>
      <p:ext uri="{BB962C8B-B14F-4D97-AF65-F5344CB8AC3E}">
        <p14:creationId xmlns:p14="http://schemas.microsoft.com/office/powerpoint/2010/main" val="805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ACFB5B0-E69F-4779-A51C-37FDA8FF4EF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2C461E-39CA-45ED-B914-2B4D6D0A696C}"/>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en-US" altLang="ko-KR" sz="3600" spc="-300">
                <a:solidFill>
                  <a:schemeClr val="accent2">
                    <a:lumMod val="60000"/>
                    <a:lumOff val="40000"/>
                  </a:schemeClr>
                </a:solidFill>
              </a:rPr>
              <a:t>Final Design</a:t>
            </a:r>
          </a:p>
        </p:txBody>
      </p:sp>
      <p:sp>
        <p:nvSpPr>
          <p:cNvPr id="4" name="TextBox 3">
            <a:extLst>
              <a:ext uri="{FF2B5EF4-FFF2-40B4-BE49-F238E27FC236}">
                <a16:creationId xmlns:a16="http://schemas.microsoft.com/office/drawing/2014/main" id="{02851894-F5B1-43CC-AA4D-37C88914C625}"/>
              </a:ext>
            </a:extLst>
          </p:cNvPr>
          <p:cNvSpPr txBox="1"/>
          <p:nvPr/>
        </p:nvSpPr>
        <p:spPr>
          <a:xfrm>
            <a:off x="127591" y="111943"/>
            <a:ext cx="712054" cy="307777"/>
          </a:xfrm>
          <a:prstGeom prst="rect">
            <a:avLst/>
          </a:prstGeom>
          <a:noFill/>
        </p:spPr>
        <p:txBody>
          <a:bodyPr wrap="none" rtlCol="0">
            <a:spAutoFit/>
          </a:bodyPr>
          <a:lstStyle/>
          <a:p>
            <a:r>
              <a:rPr lang="en-US" altLang="ko-KR" sz="1400">
                <a:solidFill>
                  <a:schemeClr val="accent2">
                    <a:lumMod val="60000"/>
                    <a:lumOff val="40000"/>
                  </a:schemeClr>
                </a:solidFill>
              </a:rPr>
              <a:t>Part 2,</a:t>
            </a:r>
            <a:endParaRPr lang="ko-KR" altLang="en-US" sz="1400">
              <a:solidFill>
                <a:schemeClr val="accent2">
                  <a:lumMod val="60000"/>
                  <a:lumOff val="40000"/>
                </a:schemeClr>
              </a:solidFill>
            </a:endParaRPr>
          </a:p>
        </p:txBody>
      </p:sp>
      <p:pic>
        <p:nvPicPr>
          <p:cNvPr id="1026"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B1202AE0-39CA-C14D-ECFF-C3932E84C6F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11614" y="1107704"/>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64C7919F-5CEF-8BAB-6DC7-F176F2C1C6F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741182" y="1116177"/>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40140ACB-0ED7-9692-E580-0A7B9B44A207}"/>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70750" y="1116177"/>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I processor chip vector icon symbol for graphic  design, logo, website, social media, mobile app, UI illustration  (1337766926) - 게티이미지뱅크">
            <a:extLst>
              <a:ext uri="{FF2B5EF4-FFF2-40B4-BE49-F238E27FC236}">
                <a16:creationId xmlns:a16="http://schemas.microsoft.com/office/drawing/2014/main" id="{10097741-AD62-9F6B-2BCC-10B84449540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909333" y="2460431"/>
            <a:ext cx="1878204" cy="1878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사용자 - 무료 사회적인개 아이콘">
            <a:extLst>
              <a:ext uri="{FF2B5EF4-FFF2-40B4-BE49-F238E27FC236}">
                <a16:creationId xmlns:a16="http://schemas.microsoft.com/office/drawing/2014/main" id="{23A39163-2CB9-AE71-4EC6-2B6F331E9384}"/>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38103" y="4891654"/>
            <a:ext cx="1328261" cy="1328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데이터베이스 저장소 - 무료 컴퓨터개 아이콘">
            <a:extLst>
              <a:ext uri="{FF2B5EF4-FFF2-40B4-BE49-F238E27FC236}">
                <a16:creationId xmlns:a16="http://schemas.microsoft.com/office/drawing/2014/main" id="{F65D851F-14C9-D2A6-35C0-A48894C988D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858836" y="4784421"/>
            <a:ext cx="1834739" cy="1834739"/>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descr="텍스트, 다크이(가) 표시된 사진">
            <a:extLst>
              <a:ext uri="{FF2B5EF4-FFF2-40B4-BE49-F238E27FC236}">
                <a16:creationId xmlns:a16="http://schemas.microsoft.com/office/drawing/2014/main" id="{F89A427E-37A4-29E7-A5FC-347FE635B4C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203061" y="4953020"/>
            <a:ext cx="1424331" cy="1421482"/>
          </a:xfrm>
          <a:prstGeom prst="rect">
            <a:avLst/>
          </a:prstGeom>
        </p:spPr>
      </p:pic>
      <p:sp>
        <p:nvSpPr>
          <p:cNvPr id="11" name="화살표: 위로 굽음 10">
            <a:extLst>
              <a:ext uri="{FF2B5EF4-FFF2-40B4-BE49-F238E27FC236}">
                <a16:creationId xmlns:a16="http://schemas.microsoft.com/office/drawing/2014/main" id="{C90E39AA-86F6-329E-24DC-C9CFDD007931}"/>
              </a:ext>
            </a:extLst>
          </p:cNvPr>
          <p:cNvSpPr/>
          <p:nvPr/>
        </p:nvSpPr>
        <p:spPr>
          <a:xfrm rot="5400000">
            <a:off x="3265061" y="2360098"/>
            <a:ext cx="1328261" cy="1523946"/>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39B646-3F99-0E91-21A6-2C2AC0200C0F}"/>
              </a:ext>
            </a:extLst>
          </p:cNvPr>
          <p:cNvSpPr txBox="1"/>
          <p:nvPr/>
        </p:nvSpPr>
        <p:spPr>
          <a:xfrm>
            <a:off x="1018006" y="1879967"/>
            <a:ext cx="858416" cy="369332"/>
          </a:xfrm>
          <a:prstGeom prst="rect">
            <a:avLst/>
          </a:prstGeom>
          <a:noFill/>
        </p:spPr>
        <p:txBody>
          <a:bodyPr wrap="square" rtlCol="0">
            <a:spAutoFit/>
          </a:bodyPr>
          <a:lstStyle/>
          <a:p>
            <a:r>
              <a:rPr lang="en-US" altLang="ko-KR"/>
              <a:t>drama</a:t>
            </a:r>
            <a:endParaRPr lang="ko-KR" altLang="en-US"/>
          </a:p>
        </p:txBody>
      </p:sp>
      <p:sp>
        <p:nvSpPr>
          <p:cNvPr id="13" name="TextBox 12">
            <a:extLst>
              <a:ext uri="{FF2B5EF4-FFF2-40B4-BE49-F238E27FC236}">
                <a16:creationId xmlns:a16="http://schemas.microsoft.com/office/drawing/2014/main" id="{8177D84D-6BBD-51B9-8A52-6C7C95A5D225}"/>
              </a:ext>
            </a:extLst>
          </p:cNvPr>
          <p:cNvSpPr txBox="1"/>
          <p:nvPr/>
        </p:nvSpPr>
        <p:spPr>
          <a:xfrm>
            <a:off x="1874660" y="1884019"/>
            <a:ext cx="1169284" cy="369332"/>
          </a:xfrm>
          <a:prstGeom prst="rect">
            <a:avLst/>
          </a:prstGeom>
          <a:noFill/>
        </p:spPr>
        <p:txBody>
          <a:bodyPr wrap="square" rtlCol="0">
            <a:spAutoFit/>
          </a:bodyPr>
          <a:lstStyle/>
          <a:p>
            <a:r>
              <a:rPr lang="en-US" altLang="ko-KR"/>
              <a:t>webtoon</a:t>
            </a:r>
            <a:endParaRPr lang="ko-KR" altLang="en-US"/>
          </a:p>
        </p:txBody>
      </p:sp>
      <p:sp>
        <p:nvSpPr>
          <p:cNvPr id="14" name="TextBox 13">
            <a:extLst>
              <a:ext uri="{FF2B5EF4-FFF2-40B4-BE49-F238E27FC236}">
                <a16:creationId xmlns:a16="http://schemas.microsoft.com/office/drawing/2014/main" id="{7DE1A36A-49A8-BB1F-8746-1269C28F6C3B}"/>
              </a:ext>
            </a:extLst>
          </p:cNvPr>
          <p:cNvSpPr txBox="1"/>
          <p:nvPr/>
        </p:nvSpPr>
        <p:spPr>
          <a:xfrm>
            <a:off x="2944306" y="1863021"/>
            <a:ext cx="858416" cy="369332"/>
          </a:xfrm>
          <a:prstGeom prst="rect">
            <a:avLst/>
          </a:prstGeom>
          <a:noFill/>
        </p:spPr>
        <p:txBody>
          <a:bodyPr wrap="square" rtlCol="0">
            <a:spAutoFit/>
          </a:bodyPr>
          <a:lstStyle/>
          <a:p>
            <a:r>
              <a:rPr lang="en-US" altLang="ko-KR"/>
              <a:t>movie</a:t>
            </a:r>
            <a:endParaRPr lang="ko-KR" altLang="en-US"/>
          </a:p>
        </p:txBody>
      </p:sp>
      <p:sp>
        <p:nvSpPr>
          <p:cNvPr id="16" name="화살표: 오른쪽 15">
            <a:extLst>
              <a:ext uri="{FF2B5EF4-FFF2-40B4-BE49-F238E27FC236}">
                <a16:creationId xmlns:a16="http://schemas.microsoft.com/office/drawing/2014/main" id="{601158FA-158E-B478-98FA-49FDB25CD9E7}"/>
              </a:ext>
            </a:extLst>
          </p:cNvPr>
          <p:cNvSpPr/>
          <p:nvPr/>
        </p:nvSpPr>
        <p:spPr>
          <a:xfrm>
            <a:off x="2473160" y="5460294"/>
            <a:ext cx="2379167" cy="348729"/>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오른쪽 16">
            <a:extLst>
              <a:ext uri="{FF2B5EF4-FFF2-40B4-BE49-F238E27FC236}">
                <a16:creationId xmlns:a16="http://schemas.microsoft.com/office/drawing/2014/main" id="{F6F6AEC8-91C4-4A6B-4AD5-D153329B725E}"/>
              </a:ext>
            </a:extLst>
          </p:cNvPr>
          <p:cNvSpPr/>
          <p:nvPr/>
        </p:nvSpPr>
        <p:spPr>
          <a:xfrm>
            <a:off x="7132841" y="5460293"/>
            <a:ext cx="2379167" cy="348729"/>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extLst>
              <a:ext uri="{FF2B5EF4-FFF2-40B4-BE49-F238E27FC236}">
                <a16:creationId xmlns:a16="http://schemas.microsoft.com/office/drawing/2014/main" id="{752B0E56-815E-CF78-BE8C-7B32E96F01B5}"/>
              </a:ext>
            </a:extLst>
          </p:cNvPr>
          <p:cNvSpPr/>
          <p:nvPr/>
        </p:nvSpPr>
        <p:spPr>
          <a:xfrm rot="10800000">
            <a:off x="7132840" y="5809022"/>
            <a:ext cx="2379167" cy="348729"/>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오른쪽 18">
            <a:extLst>
              <a:ext uri="{FF2B5EF4-FFF2-40B4-BE49-F238E27FC236}">
                <a16:creationId xmlns:a16="http://schemas.microsoft.com/office/drawing/2014/main" id="{E9E1205C-C71C-6F0F-C35F-2441B0A99F70}"/>
              </a:ext>
            </a:extLst>
          </p:cNvPr>
          <p:cNvSpPr/>
          <p:nvPr/>
        </p:nvSpPr>
        <p:spPr>
          <a:xfrm rot="10800000">
            <a:off x="2417098" y="5809022"/>
            <a:ext cx="2379167" cy="348729"/>
          </a:xfrm>
          <a:prstGeom prst="rightArrow">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extLst>
              <a:ext uri="{FF2B5EF4-FFF2-40B4-BE49-F238E27FC236}">
                <a16:creationId xmlns:a16="http://schemas.microsoft.com/office/drawing/2014/main" id="{399A07EF-4106-7624-61E9-892310682FF1}"/>
              </a:ext>
            </a:extLst>
          </p:cNvPr>
          <p:cNvSpPr/>
          <p:nvPr/>
        </p:nvSpPr>
        <p:spPr>
          <a:xfrm rot="16200000">
            <a:off x="5441105" y="4417533"/>
            <a:ext cx="599513" cy="348729"/>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35537119-A7F7-1BF3-428D-5DC09C0A8AF4}"/>
              </a:ext>
            </a:extLst>
          </p:cNvPr>
          <p:cNvSpPr/>
          <p:nvPr/>
        </p:nvSpPr>
        <p:spPr>
          <a:xfrm rot="5400000">
            <a:off x="5756834" y="4471463"/>
            <a:ext cx="599513" cy="348729"/>
          </a:xfrm>
          <a:prstGeom prst="rightArrow">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8758DC6B-F4DC-D9A4-7439-193C97F43168}"/>
              </a:ext>
            </a:extLst>
          </p:cNvPr>
          <p:cNvSpPr txBox="1"/>
          <p:nvPr/>
        </p:nvSpPr>
        <p:spPr>
          <a:xfrm>
            <a:off x="2288070" y="5099659"/>
            <a:ext cx="2622920" cy="369332"/>
          </a:xfrm>
          <a:prstGeom prst="rect">
            <a:avLst/>
          </a:prstGeom>
          <a:noFill/>
        </p:spPr>
        <p:txBody>
          <a:bodyPr wrap="square" lIns="91440" tIns="45720" rIns="91440" bIns="45720" rtlCol="0" anchor="t">
            <a:spAutoFit/>
          </a:bodyPr>
          <a:lstStyle/>
          <a:p>
            <a:r>
              <a:rPr lang="en-US" altLang="ko-KR"/>
              <a:t>Register &amp; information</a:t>
            </a:r>
            <a:endParaRPr lang="ko-KR" altLang="en-US"/>
          </a:p>
        </p:txBody>
      </p:sp>
      <p:sp>
        <p:nvSpPr>
          <p:cNvPr id="23" name="TextBox 22">
            <a:extLst>
              <a:ext uri="{FF2B5EF4-FFF2-40B4-BE49-F238E27FC236}">
                <a16:creationId xmlns:a16="http://schemas.microsoft.com/office/drawing/2014/main" id="{4E4DDE10-C6F1-4AD5-4753-1A5C1219E891}"/>
              </a:ext>
            </a:extLst>
          </p:cNvPr>
          <p:cNvSpPr txBox="1"/>
          <p:nvPr/>
        </p:nvSpPr>
        <p:spPr>
          <a:xfrm>
            <a:off x="4450742" y="4445867"/>
            <a:ext cx="1115755" cy="338554"/>
          </a:xfrm>
          <a:prstGeom prst="rect">
            <a:avLst/>
          </a:prstGeom>
          <a:noFill/>
        </p:spPr>
        <p:txBody>
          <a:bodyPr wrap="square" rtlCol="0">
            <a:spAutoFit/>
          </a:bodyPr>
          <a:lstStyle/>
          <a:p>
            <a:r>
              <a:rPr lang="en-US" altLang="ko-KR" sz="1600"/>
              <a:t>User data</a:t>
            </a:r>
            <a:endParaRPr lang="ko-KR" altLang="en-US" sz="1600"/>
          </a:p>
        </p:txBody>
      </p:sp>
      <p:sp>
        <p:nvSpPr>
          <p:cNvPr id="24" name="TextBox 23">
            <a:extLst>
              <a:ext uri="{FF2B5EF4-FFF2-40B4-BE49-F238E27FC236}">
                <a16:creationId xmlns:a16="http://schemas.microsoft.com/office/drawing/2014/main" id="{9645562A-5A68-2562-7F11-C928601D522B}"/>
              </a:ext>
            </a:extLst>
          </p:cNvPr>
          <p:cNvSpPr txBox="1"/>
          <p:nvPr/>
        </p:nvSpPr>
        <p:spPr>
          <a:xfrm>
            <a:off x="7662778" y="5090961"/>
            <a:ext cx="1319292" cy="369332"/>
          </a:xfrm>
          <a:prstGeom prst="rect">
            <a:avLst/>
          </a:prstGeom>
          <a:noFill/>
        </p:spPr>
        <p:txBody>
          <a:bodyPr wrap="square" rtlCol="0">
            <a:spAutoFit/>
          </a:bodyPr>
          <a:lstStyle/>
          <a:p>
            <a:r>
              <a:rPr lang="en-US" altLang="ko-KR"/>
              <a:t>User data</a:t>
            </a:r>
            <a:endParaRPr lang="ko-KR" altLang="en-US"/>
          </a:p>
        </p:txBody>
      </p:sp>
      <p:sp>
        <p:nvSpPr>
          <p:cNvPr id="25" name="TextBox 24">
            <a:extLst>
              <a:ext uri="{FF2B5EF4-FFF2-40B4-BE49-F238E27FC236}">
                <a16:creationId xmlns:a16="http://schemas.microsoft.com/office/drawing/2014/main" id="{83D76059-6F51-8CC2-9808-F0CCFACD731A}"/>
              </a:ext>
            </a:extLst>
          </p:cNvPr>
          <p:cNvSpPr txBox="1"/>
          <p:nvPr/>
        </p:nvSpPr>
        <p:spPr>
          <a:xfrm>
            <a:off x="6230955" y="4445867"/>
            <a:ext cx="2109543" cy="338554"/>
          </a:xfrm>
          <a:prstGeom prst="rect">
            <a:avLst/>
          </a:prstGeom>
          <a:noFill/>
        </p:spPr>
        <p:txBody>
          <a:bodyPr wrap="square" rtlCol="0">
            <a:spAutoFit/>
          </a:bodyPr>
          <a:lstStyle/>
          <a:p>
            <a:r>
              <a:rPr lang="en-US" altLang="ko-KR" sz="1600"/>
              <a:t>Recommended item</a:t>
            </a:r>
            <a:endParaRPr lang="ko-KR" altLang="en-US" sz="1600"/>
          </a:p>
        </p:txBody>
      </p:sp>
      <p:sp>
        <p:nvSpPr>
          <p:cNvPr id="26" name="TextBox 25">
            <a:extLst>
              <a:ext uri="{FF2B5EF4-FFF2-40B4-BE49-F238E27FC236}">
                <a16:creationId xmlns:a16="http://schemas.microsoft.com/office/drawing/2014/main" id="{53AD8B77-19AB-9DEC-5161-B5E040C74FD1}"/>
              </a:ext>
            </a:extLst>
          </p:cNvPr>
          <p:cNvSpPr txBox="1"/>
          <p:nvPr/>
        </p:nvSpPr>
        <p:spPr>
          <a:xfrm>
            <a:off x="2670750" y="6083382"/>
            <a:ext cx="2109543" cy="338554"/>
          </a:xfrm>
          <a:prstGeom prst="rect">
            <a:avLst/>
          </a:prstGeom>
          <a:noFill/>
        </p:spPr>
        <p:txBody>
          <a:bodyPr wrap="square" rtlCol="0">
            <a:spAutoFit/>
          </a:bodyPr>
          <a:lstStyle/>
          <a:p>
            <a:r>
              <a:rPr lang="en-US" altLang="ko-KR" sz="1600"/>
              <a:t>Recommended item</a:t>
            </a:r>
            <a:endParaRPr lang="ko-KR" altLang="en-US" sz="1600"/>
          </a:p>
        </p:txBody>
      </p:sp>
      <p:sp>
        <p:nvSpPr>
          <p:cNvPr id="27" name="TextBox 26">
            <a:extLst>
              <a:ext uri="{FF2B5EF4-FFF2-40B4-BE49-F238E27FC236}">
                <a16:creationId xmlns:a16="http://schemas.microsoft.com/office/drawing/2014/main" id="{8E207FBE-4D85-7C55-5AE2-0EB81D293D4F}"/>
              </a:ext>
            </a:extLst>
          </p:cNvPr>
          <p:cNvSpPr txBox="1"/>
          <p:nvPr/>
        </p:nvSpPr>
        <p:spPr>
          <a:xfrm>
            <a:off x="7782005" y="6152257"/>
            <a:ext cx="1319292" cy="369332"/>
          </a:xfrm>
          <a:prstGeom prst="rect">
            <a:avLst/>
          </a:prstGeom>
          <a:noFill/>
        </p:spPr>
        <p:txBody>
          <a:bodyPr wrap="square" rtlCol="0">
            <a:spAutoFit/>
          </a:bodyPr>
          <a:lstStyle/>
          <a:p>
            <a:r>
              <a:rPr lang="en-US" altLang="ko-KR"/>
              <a:t>User data</a:t>
            </a:r>
            <a:endParaRPr lang="ko-KR" altLang="en-US"/>
          </a:p>
        </p:txBody>
      </p:sp>
      <p:pic>
        <p:nvPicPr>
          <p:cNvPr id="5"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A407B1ED-6CE6-ECAD-AEBE-3F3D8E8BF59A}"/>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596036" y="1116176"/>
            <a:ext cx="1257678" cy="956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C01D2A-766E-6A61-A2E2-81B1FE3DB764}"/>
              </a:ext>
            </a:extLst>
          </p:cNvPr>
          <p:cNvSpPr txBox="1"/>
          <p:nvPr/>
        </p:nvSpPr>
        <p:spPr>
          <a:xfrm>
            <a:off x="3924021" y="1863021"/>
            <a:ext cx="858416" cy="369332"/>
          </a:xfrm>
          <a:prstGeom prst="rect">
            <a:avLst/>
          </a:prstGeom>
          <a:noFill/>
        </p:spPr>
        <p:txBody>
          <a:bodyPr wrap="square" lIns="91440" tIns="45720" rIns="91440" bIns="45720" rtlCol="0" anchor="t">
            <a:spAutoFit/>
          </a:bodyPr>
          <a:lstStyle/>
          <a:p>
            <a:r>
              <a:rPr lang="en-US" altLang="ko-KR"/>
              <a:t>book</a:t>
            </a:r>
          </a:p>
        </p:txBody>
      </p:sp>
      <p:pic>
        <p:nvPicPr>
          <p:cNvPr id="9" name="Picture 14">
            <a:extLst>
              <a:ext uri="{FF2B5EF4-FFF2-40B4-BE49-F238E27FC236}">
                <a16:creationId xmlns:a16="http://schemas.microsoft.com/office/drawing/2014/main" id="{52B2208F-6590-7D84-03B6-4DA00BB759A9}"/>
              </a:ext>
            </a:extLst>
          </p:cNvPr>
          <p:cNvPicPr>
            <a:picLocks noChangeAspect="1"/>
          </p:cNvPicPr>
          <p:nvPr/>
        </p:nvPicPr>
        <p:blipFill>
          <a:blip r:embed="rId8"/>
          <a:stretch>
            <a:fillRect/>
          </a:stretch>
        </p:blipFill>
        <p:spPr>
          <a:xfrm>
            <a:off x="4800600" y="6156430"/>
            <a:ext cx="2231573" cy="815312"/>
          </a:xfrm>
          <a:prstGeom prst="rect">
            <a:avLst/>
          </a:prstGeom>
        </p:spPr>
      </p:pic>
      <p:pic>
        <p:nvPicPr>
          <p:cNvPr id="28" name="Picture 28">
            <a:extLst>
              <a:ext uri="{FF2B5EF4-FFF2-40B4-BE49-F238E27FC236}">
                <a16:creationId xmlns:a16="http://schemas.microsoft.com/office/drawing/2014/main" id="{B6602F33-C096-703C-1F56-B27D6CDB2FBA}"/>
              </a:ext>
            </a:extLst>
          </p:cNvPr>
          <p:cNvPicPr>
            <a:picLocks noChangeAspect="1"/>
          </p:cNvPicPr>
          <p:nvPr/>
        </p:nvPicPr>
        <p:blipFill>
          <a:blip r:embed="rId9"/>
          <a:stretch>
            <a:fillRect/>
          </a:stretch>
        </p:blipFill>
        <p:spPr>
          <a:xfrm>
            <a:off x="6674402" y="2438440"/>
            <a:ext cx="1551215" cy="1540330"/>
          </a:xfrm>
          <a:prstGeom prst="rect">
            <a:avLst/>
          </a:prstGeom>
        </p:spPr>
      </p:pic>
      <p:pic>
        <p:nvPicPr>
          <p:cNvPr id="15" name="Picture 28">
            <a:extLst>
              <a:ext uri="{FF2B5EF4-FFF2-40B4-BE49-F238E27FC236}">
                <a16:creationId xmlns:a16="http://schemas.microsoft.com/office/drawing/2014/main" id="{2193F01F-78B1-7530-E833-605D0EE3DFC8}"/>
              </a:ext>
            </a:extLst>
          </p:cNvPr>
          <p:cNvPicPr>
            <a:picLocks noChangeAspect="1"/>
          </p:cNvPicPr>
          <p:nvPr/>
        </p:nvPicPr>
        <p:blipFill>
          <a:blip r:embed="rId10"/>
          <a:stretch>
            <a:fillRect/>
          </a:stretch>
        </p:blipFill>
        <p:spPr>
          <a:xfrm>
            <a:off x="10146749" y="3578007"/>
            <a:ext cx="1671983" cy="1148682"/>
          </a:xfrm>
          <a:prstGeom prst="rect">
            <a:avLst/>
          </a:prstGeom>
        </p:spPr>
      </p:pic>
    </p:spTree>
    <p:extLst>
      <p:ext uri="{BB962C8B-B14F-4D97-AF65-F5344CB8AC3E}">
        <p14:creationId xmlns:p14="http://schemas.microsoft.com/office/powerpoint/2010/main" val="30030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79562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Database</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6" name="그림 6" descr="로고이(가) 표시된 사진&#10;&#10;자동 생성된 설명">
            <a:extLst>
              <a:ext uri="{FF2B5EF4-FFF2-40B4-BE49-F238E27FC236}">
                <a16:creationId xmlns:a16="http://schemas.microsoft.com/office/drawing/2014/main" id="{DD5227B4-F3DC-DBA9-F161-5D7D2A248B1D}"/>
              </a:ext>
            </a:extLst>
          </p:cNvPr>
          <p:cNvPicPr>
            <a:picLocks noChangeAspect="1"/>
          </p:cNvPicPr>
          <p:nvPr/>
        </p:nvPicPr>
        <p:blipFill>
          <a:blip r:embed="rId3"/>
          <a:stretch>
            <a:fillRect/>
          </a:stretch>
        </p:blipFill>
        <p:spPr>
          <a:xfrm>
            <a:off x="1086180" y="623509"/>
            <a:ext cx="3809119" cy="1796575"/>
          </a:xfrm>
          <a:prstGeom prst="rect">
            <a:avLst/>
          </a:prstGeom>
        </p:spPr>
      </p:pic>
      <p:pic>
        <p:nvPicPr>
          <p:cNvPr id="7" name="그림 7" descr="로고이(가) 표시된 사진&#10;&#10;자동 생성된 설명">
            <a:extLst>
              <a:ext uri="{FF2B5EF4-FFF2-40B4-BE49-F238E27FC236}">
                <a16:creationId xmlns:a16="http://schemas.microsoft.com/office/drawing/2014/main" id="{D28C4B84-014B-26BB-D756-49EBF92CE803}"/>
              </a:ext>
            </a:extLst>
          </p:cNvPr>
          <p:cNvPicPr>
            <a:picLocks noChangeAspect="1"/>
          </p:cNvPicPr>
          <p:nvPr/>
        </p:nvPicPr>
        <p:blipFill>
          <a:blip r:embed="rId4"/>
          <a:stretch>
            <a:fillRect/>
          </a:stretch>
        </p:blipFill>
        <p:spPr>
          <a:xfrm>
            <a:off x="1828230" y="2707486"/>
            <a:ext cx="2743200" cy="1440180"/>
          </a:xfrm>
          <a:prstGeom prst="rect">
            <a:avLst/>
          </a:prstGeom>
        </p:spPr>
      </p:pic>
      <p:pic>
        <p:nvPicPr>
          <p:cNvPr id="8" name="그림 9">
            <a:extLst>
              <a:ext uri="{FF2B5EF4-FFF2-40B4-BE49-F238E27FC236}">
                <a16:creationId xmlns:a16="http://schemas.microsoft.com/office/drawing/2014/main" id="{9839DA6C-89CA-8650-F5E3-25BAAFFE56A9}"/>
              </a:ext>
            </a:extLst>
          </p:cNvPr>
          <p:cNvPicPr>
            <a:picLocks noChangeAspect="1"/>
          </p:cNvPicPr>
          <p:nvPr/>
        </p:nvPicPr>
        <p:blipFill>
          <a:blip r:embed="rId5"/>
          <a:stretch>
            <a:fillRect/>
          </a:stretch>
        </p:blipFill>
        <p:spPr>
          <a:xfrm>
            <a:off x="779671" y="4747463"/>
            <a:ext cx="4844206" cy="1725463"/>
          </a:xfrm>
          <a:prstGeom prst="rect">
            <a:avLst/>
          </a:prstGeom>
        </p:spPr>
      </p:pic>
      <p:pic>
        <p:nvPicPr>
          <p:cNvPr id="10" name="그림 10" descr="텍스트이(가) 표시된 사진&#10;&#10;자동 생성된 설명">
            <a:extLst>
              <a:ext uri="{FF2B5EF4-FFF2-40B4-BE49-F238E27FC236}">
                <a16:creationId xmlns:a16="http://schemas.microsoft.com/office/drawing/2014/main" id="{CA5D9F15-9100-0E4C-C7A1-C2980611E26D}"/>
              </a:ext>
            </a:extLst>
          </p:cNvPr>
          <p:cNvPicPr>
            <a:picLocks noChangeAspect="1"/>
          </p:cNvPicPr>
          <p:nvPr/>
        </p:nvPicPr>
        <p:blipFill>
          <a:blip r:embed="rId6"/>
          <a:stretch>
            <a:fillRect/>
          </a:stretch>
        </p:blipFill>
        <p:spPr>
          <a:xfrm>
            <a:off x="5575531" y="485383"/>
            <a:ext cx="6434274" cy="4022522"/>
          </a:xfrm>
          <a:prstGeom prst="rect">
            <a:avLst/>
          </a:prstGeom>
        </p:spPr>
      </p:pic>
    </p:spTree>
    <p:extLst>
      <p:ext uri="{BB962C8B-B14F-4D97-AF65-F5344CB8AC3E}">
        <p14:creationId xmlns:p14="http://schemas.microsoft.com/office/powerpoint/2010/main" val="220439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230227_B">
      <a:dk1>
        <a:sysClr val="windowText" lastClr="000000"/>
      </a:dk1>
      <a:lt1>
        <a:sysClr val="window" lastClr="FFFFFF"/>
      </a:lt1>
      <a:dk2>
        <a:srgbClr val="44546A"/>
      </a:dk2>
      <a:lt2>
        <a:srgbClr val="E7E6E6"/>
      </a:lt2>
      <a:accent1>
        <a:srgbClr val="343C49"/>
      </a:accent1>
      <a:accent2>
        <a:srgbClr val="0273A9"/>
      </a:accent2>
      <a:accent3>
        <a:srgbClr val="5AB2D7"/>
      </a:accent3>
      <a:accent4>
        <a:srgbClr val="F0E8DE"/>
      </a:accent4>
      <a:accent5>
        <a:srgbClr val="919693"/>
      </a:accent5>
      <a:accent6>
        <a:srgbClr val="6C7A84"/>
      </a:accent6>
      <a:hlink>
        <a:srgbClr val="262626"/>
      </a:hlink>
      <a:folHlink>
        <a:srgbClr val="262626"/>
      </a:folHlink>
    </a:clrScheme>
    <a:fontScheme name="Pretendard Black_">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Words>
  <Application>Microsoft Office PowerPoint</Application>
  <PresentationFormat>와이드스크린</PresentationFormat>
  <Paragraphs>239</Paragraphs>
  <Slides>30</Slides>
  <Notes>16</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30</vt:i4>
      </vt:variant>
    </vt:vector>
  </HeadingPairs>
  <TitlesOfParts>
    <vt:vector size="44" baseType="lpstr">
      <vt:lpstr>Lucida Grande</vt:lpstr>
      <vt:lpstr>MJXc-TeX-main-R</vt:lpstr>
      <vt:lpstr>noto</vt:lpstr>
      <vt:lpstr>Pretendard</vt:lpstr>
      <vt:lpstr>Pretendard Black</vt:lpstr>
      <vt:lpstr>Söhne</vt:lpstr>
      <vt:lpstr>나눔스퀘어 Bold</vt:lpstr>
      <vt:lpstr>맑은 고딕</vt:lpstr>
      <vt:lpstr>Arial</vt:lpstr>
      <vt:lpstr>Calibri</vt:lpstr>
      <vt:lpstr>Cambria Math</vt:lpstr>
      <vt:lpstr>Open Sans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이지형</cp:lastModifiedBy>
  <cp:revision>4</cp:revision>
  <dcterms:created xsi:type="dcterms:W3CDTF">2023-02-13T04:30:31Z</dcterms:created>
  <dcterms:modified xsi:type="dcterms:W3CDTF">2023-06-09T12:33:45Z</dcterms:modified>
</cp:coreProperties>
</file>